
<file path=[Content_Types].xml><?xml version="1.0" encoding="utf-8"?>
<Types xmlns="http://schemas.openxmlformats.org/package/2006/content-types">
  <Default Extension="jpeg" ContentType="image/jpe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6"/>
  </p:notesMasterIdLst>
  <p:sldIdLst>
    <p:sldId id="394" r:id="rId3"/>
    <p:sldId id="258" r:id="rId4"/>
    <p:sldId id="284" r:id="rId5"/>
    <p:sldId id="285" r:id="rId6"/>
    <p:sldId id="395" r:id="rId7"/>
    <p:sldId id="270" r:id="rId8"/>
    <p:sldId id="287" r:id="rId9"/>
    <p:sldId id="326" r:id="rId10"/>
    <p:sldId id="380" r:id="rId11"/>
    <p:sldId id="381" r:id="rId12"/>
    <p:sldId id="382" r:id="rId13"/>
    <p:sldId id="385" r:id="rId14"/>
    <p:sldId id="362" r:id="rId15"/>
    <p:sldId id="386" r:id="rId16"/>
    <p:sldId id="387" r:id="rId17"/>
    <p:sldId id="388" r:id="rId18"/>
    <p:sldId id="389" r:id="rId19"/>
    <p:sldId id="390" r:id="rId20"/>
    <p:sldId id="391" r:id="rId21"/>
    <p:sldId id="392" r:id="rId22"/>
    <p:sldId id="321" r:id="rId23"/>
    <p:sldId id="259" r:id="rId24"/>
    <p:sldId id="322" r:id="rId25"/>
    <p:sldId id="34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4DA7C-E6AE-43ED-A812-7BEEFFA5DC3A}"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E34781-F8F0-4F56-BB9A-05BEF9DD1A83}"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8E34781-F8F0-4F56-BB9A-05BEF9DD1A83}"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3951530A-FE0D-43B5-B76A-FB4D7B2F1F0F}"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84FFB55A-ED0A-4C66-B49F-522AFC75C373}"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26AC179-E665-4FD5-9412-AC842CCB1D44}"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9226CF91-EA7C-4C80-84FE-453DA771C142}"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92C8A48-F147-4800-8FF8-612C41E082B1}"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4E6389A3-375B-4D18-9083-AF77118D9CCC}" type="datetime1">
              <a:rPr lang="en-IN" smtClean="0"/>
            </a:fld>
            <a:endParaRPr lang="en-IN"/>
          </a:p>
        </p:txBody>
      </p:sp>
      <p:sp>
        <p:nvSpPr>
          <p:cNvPr id="6" name="Footer Placeholder 5"/>
          <p:cNvSpPr>
            <a:spLocks noGrp="1"/>
          </p:cNvSpPr>
          <p:nvPr>
            <p:ph type="ftr" sz="quarter" idx="11"/>
          </p:nvPr>
        </p:nvSpPr>
        <p:spPr/>
        <p:txBody>
          <a:bodyPr/>
          <a:lstStyle/>
          <a:p>
            <a:r>
              <a:rPr lang="en-IN"/>
              <a:t>Department of ECE</a:t>
            </a:r>
            <a:endParaRPr lang="en-IN"/>
          </a:p>
        </p:txBody>
      </p:sp>
      <p:sp>
        <p:nvSpPr>
          <p:cNvPr id="7" name="Slide Number Placeholder 6"/>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35BABB0C-8C30-4276-8326-3314A2340C9C}" type="datetime1">
              <a:rPr lang="en-IN" smtClean="0"/>
            </a:fld>
            <a:endParaRPr lang="en-IN"/>
          </a:p>
        </p:txBody>
      </p:sp>
      <p:sp>
        <p:nvSpPr>
          <p:cNvPr id="8" name="Footer Placeholder 7"/>
          <p:cNvSpPr>
            <a:spLocks noGrp="1"/>
          </p:cNvSpPr>
          <p:nvPr>
            <p:ph type="ftr" sz="quarter" idx="11"/>
          </p:nvPr>
        </p:nvSpPr>
        <p:spPr/>
        <p:txBody>
          <a:bodyPr/>
          <a:lstStyle/>
          <a:p>
            <a:r>
              <a:rPr lang="en-IN"/>
              <a:t>Department of ECE</a:t>
            </a:r>
            <a:endParaRPr lang="en-IN"/>
          </a:p>
        </p:txBody>
      </p:sp>
      <p:sp>
        <p:nvSpPr>
          <p:cNvPr id="9" name="Slide Number Placeholder 8"/>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6FA5E02-406E-4AD8-9328-7F7054154BBB}" type="datetime1">
              <a:rPr lang="en-IN" smtClean="0"/>
            </a:fld>
            <a:endParaRPr lang="en-IN"/>
          </a:p>
        </p:txBody>
      </p:sp>
      <p:sp>
        <p:nvSpPr>
          <p:cNvPr id="4" name="Footer Placeholder 3"/>
          <p:cNvSpPr>
            <a:spLocks noGrp="1"/>
          </p:cNvSpPr>
          <p:nvPr>
            <p:ph type="ftr" sz="quarter" idx="11"/>
          </p:nvPr>
        </p:nvSpPr>
        <p:spPr/>
        <p:txBody>
          <a:bodyPr/>
          <a:lstStyle/>
          <a:p>
            <a:r>
              <a:rPr lang="en-IN"/>
              <a:t>Department of ECE</a:t>
            </a:r>
            <a:endParaRPr lang="en-IN"/>
          </a:p>
        </p:txBody>
      </p:sp>
      <p:sp>
        <p:nvSpPr>
          <p:cNvPr id="5" name="Slide Number Placeholder 4"/>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89129-26C5-4335-93DF-3377171649EF}" type="datetime1">
              <a:rPr lang="en-IN" smtClean="0"/>
            </a:fld>
            <a:endParaRPr lang="en-IN"/>
          </a:p>
        </p:txBody>
      </p:sp>
      <p:sp>
        <p:nvSpPr>
          <p:cNvPr id="3" name="Footer Placeholder 2"/>
          <p:cNvSpPr>
            <a:spLocks noGrp="1"/>
          </p:cNvSpPr>
          <p:nvPr>
            <p:ph type="ftr" sz="quarter" idx="11"/>
          </p:nvPr>
        </p:nvSpPr>
        <p:spPr/>
        <p:txBody>
          <a:bodyPr/>
          <a:lstStyle/>
          <a:p>
            <a:r>
              <a:rPr lang="en-IN"/>
              <a:t>Department of ECE</a:t>
            </a:r>
            <a:endParaRPr lang="en-IN"/>
          </a:p>
        </p:txBody>
      </p:sp>
      <p:sp>
        <p:nvSpPr>
          <p:cNvPr id="4" name="Slide Number Placeholder 3"/>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699372D-CEE1-432E-BCC5-6CA40DFB4783}" type="datetime1">
              <a:rPr lang="en-IN" smtClean="0"/>
            </a:fld>
            <a:endParaRPr lang="en-IN"/>
          </a:p>
        </p:txBody>
      </p:sp>
      <p:sp>
        <p:nvSpPr>
          <p:cNvPr id="6" name="Footer Placeholder 5"/>
          <p:cNvSpPr>
            <a:spLocks noGrp="1"/>
          </p:cNvSpPr>
          <p:nvPr>
            <p:ph type="ftr" sz="quarter" idx="11"/>
          </p:nvPr>
        </p:nvSpPr>
        <p:spPr/>
        <p:txBody>
          <a:bodyPr/>
          <a:lstStyle/>
          <a:p>
            <a:r>
              <a:rPr lang="en-IN"/>
              <a:t>Department of ECE</a:t>
            </a:r>
            <a:endParaRPr lang="en-IN"/>
          </a:p>
        </p:txBody>
      </p:sp>
      <p:sp>
        <p:nvSpPr>
          <p:cNvPr id="7" name="Slide Number Placeholder 6"/>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4B78EF8-5B43-48F2-A903-937DFA89D90B}" type="datetime1">
              <a:rPr lang="en-IN" smtClean="0"/>
            </a:fld>
            <a:endParaRPr lang="en-IN"/>
          </a:p>
        </p:txBody>
      </p:sp>
      <p:sp>
        <p:nvSpPr>
          <p:cNvPr id="6" name="Footer Placeholder 5"/>
          <p:cNvSpPr>
            <a:spLocks noGrp="1"/>
          </p:cNvSpPr>
          <p:nvPr>
            <p:ph type="ftr" sz="quarter" idx="11"/>
          </p:nvPr>
        </p:nvSpPr>
        <p:spPr/>
        <p:txBody>
          <a:bodyPr/>
          <a:lstStyle/>
          <a:p>
            <a:r>
              <a:rPr lang="en-IN"/>
              <a:t>Department of ECE</a:t>
            </a:r>
            <a:endParaRPr lang="en-IN"/>
          </a:p>
        </p:txBody>
      </p:sp>
      <p:sp>
        <p:nvSpPr>
          <p:cNvPr id="7" name="Slide Number Placeholder 6"/>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BE268-78BA-4A8C-99C7-2BEE614671BD}" type="datetime1">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Department of ECE</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CC397-CA3A-41E8-8ACF-81EBE0BB4C35}"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media/media1.mp4"/></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3647" y="1027893"/>
            <a:ext cx="9144000" cy="1350381"/>
          </a:xfrm>
        </p:spPr>
        <p:txBody>
          <a:bodyPr>
            <a:normAutofit fontScale="90000"/>
          </a:bodyPr>
          <a:lstStyle/>
          <a:p>
            <a:r>
              <a:rPr lang="en-IN" sz="4800" u="sng" dirty="0" smtClean="0">
                <a:latin typeface="Times New Roman" panose="02020603050405020304" pitchFamily="18" charset="0"/>
                <a:ea typeface="Cambria" panose="02040503050406030204" pitchFamily="18" charset="0"/>
                <a:cs typeface="Times New Roman" panose="02020603050405020304" pitchFamily="18" charset="0"/>
              </a:rPr>
              <a:t>An Integrated Approach to Network Intrusion Detection and Prevention</a:t>
            </a:r>
            <a:endParaRPr lang="en-IN" sz="4800" u="sng"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Subtitle 2"/>
          <p:cNvSpPr>
            <a:spLocks noGrp="1"/>
          </p:cNvSpPr>
          <p:nvPr>
            <p:ph type="subTitle" idx="1"/>
          </p:nvPr>
        </p:nvSpPr>
        <p:spPr>
          <a:xfrm>
            <a:off x="609600" y="3543935"/>
            <a:ext cx="5430520" cy="2649220"/>
          </a:xfrm>
        </p:spPr>
        <p:txBody>
          <a:bodyPr>
            <a:normAutofit lnSpcReduction="10000"/>
          </a:bodyPr>
          <a:lstStyle/>
          <a:p>
            <a:pPr algn="just"/>
            <a:r>
              <a:rPr lang="en-US" u="sng" dirty="0">
                <a:latin typeface="Times New Roman" panose="02020603050405020304" pitchFamily="18" charset="0"/>
                <a:ea typeface="Cambria" panose="02040503050406030204" pitchFamily="18" charset="0"/>
                <a:cs typeface="Times New Roman" panose="02020603050405020304" pitchFamily="18" charset="0"/>
              </a:rPr>
              <a:t>Group Members </a:t>
            </a:r>
            <a:endParaRPr lang="en-US" u="sng" dirty="0">
              <a:latin typeface="Times New Roman" panose="02020603050405020304" pitchFamily="18" charset="0"/>
              <a:ea typeface="Cambria" panose="02040503050406030204" pitchFamily="18" charset="0"/>
              <a:cs typeface="Times New Roman" panose="02020603050405020304" pitchFamily="18" charset="0"/>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rPr>
              <a:t>AM.EN.U4ECE15</a:t>
            </a:r>
            <a:r>
              <a:rPr lang="en-IN" altLang="en-US" dirty="0">
                <a:latin typeface="Times New Roman" panose="02020603050405020304" pitchFamily="18" charset="0"/>
                <a:ea typeface="Cambria" panose="02040503050406030204" pitchFamily="18" charset="0"/>
                <a:cs typeface="Times New Roman" panose="02020603050405020304" pitchFamily="18" charset="0"/>
              </a:rPr>
              <a:t>020</a:t>
            </a:r>
            <a:r>
              <a:rPr lang="en-US" dirty="0">
                <a:latin typeface="Times New Roman" panose="02020603050405020304" pitchFamily="18" charset="0"/>
                <a:ea typeface="Cambria" panose="02040503050406030204" pitchFamily="18" charset="0"/>
                <a:cs typeface="Times New Roman" panose="02020603050405020304" pitchFamily="18" charset="0"/>
              </a:rPr>
              <a:t> : B </a:t>
            </a:r>
            <a:r>
              <a:rPr lang="en-US" dirty="0" err="1">
                <a:latin typeface="Times New Roman" panose="02020603050405020304" pitchFamily="18" charset="0"/>
                <a:ea typeface="Cambria" panose="02040503050406030204" pitchFamily="18" charset="0"/>
                <a:cs typeface="Times New Roman" panose="02020603050405020304" pitchFamily="18" charset="0"/>
              </a:rPr>
              <a:t>Bhanu</a:t>
            </a:r>
            <a:r>
              <a:rPr lang="en-US" dirty="0">
                <a:latin typeface="Times New Roman" panose="02020603050405020304" pitchFamily="18" charset="0"/>
                <a:ea typeface="Cambria" panose="02040503050406030204" pitchFamily="18" charset="0"/>
                <a:cs typeface="Times New Roman" panose="02020603050405020304" pitchFamily="18" charset="0"/>
              </a:rPr>
              <a:t> </a:t>
            </a:r>
            <a:r>
              <a:rPr lang="en-US" dirty="0" err="1">
                <a:latin typeface="Times New Roman" panose="02020603050405020304" pitchFamily="18" charset="0"/>
                <a:ea typeface="Cambria" panose="02040503050406030204" pitchFamily="18" charset="0"/>
                <a:cs typeface="Times New Roman" panose="02020603050405020304" pitchFamily="18" charset="0"/>
              </a:rPr>
              <a:t>Prakash</a:t>
            </a:r>
            <a:r>
              <a:rPr lang="en-US" dirty="0">
                <a:latin typeface="Times New Roman" panose="02020603050405020304" pitchFamily="18" charset="0"/>
                <a:ea typeface="Cambria" panose="02040503050406030204" pitchFamily="18" charset="0"/>
                <a:cs typeface="Times New Roman" panose="02020603050405020304" pitchFamily="18" charset="0"/>
              </a:rPr>
              <a:t> </a:t>
            </a:r>
            <a:endParaRPr lang="en-IN" altLang="en-US" dirty="0">
              <a:solidFill>
                <a:srgbClr val="FF0000"/>
              </a:solidFill>
              <a:latin typeface="Times New Roman" panose="02020603050405020304" pitchFamily="18" charset="0"/>
              <a:ea typeface="Cambria" panose="02040503050406030204" pitchFamily="18" charset="0"/>
              <a:cs typeface="Times New Roman" panose="02020603050405020304" pitchFamily="18" charset="0"/>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sym typeface="+mn-ea"/>
              </a:rPr>
              <a:t>AM.EN.U4ECE15</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028</a:t>
            </a:r>
            <a:r>
              <a:rPr lang="en-US" dirty="0">
                <a:latin typeface="Times New Roman" panose="02020603050405020304" pitchFamily="18" charset="0"/>
                <a:ea typeface="Cambria" panose="02040503050406030204" pitchFamily="18" charset="0"/>
                <a:cs typeface="Times New Roman" panose="02020603050405020304" pitchFamily="18" charset="0"/>
                <a:sym typeface="+mn-ea"/>
              </a:rPr>
              <a:t> : </a:t>
            </a:r>
            <a:r>
              <a:rPr lang="en-IN" dirty="0">
                <a:latin typeface="Times New Roman" panose="02020603050405020304" pitchFamily="18" charset="0"/>
                <a:ea typeface="Cambria" panose="02040503050406030204" pitchFamily="18" charset="0"/>
                <a:cs typeface="Times New Roman" panose="02020603050405020304" pitchFamily="18" charset="0"/>
                <a:sym typeface="+mn-ea"/>
              </a:rPr>
              <a:t>Kaki </a:t>
            </a:r>
            <a:r>
              <a:rPr lang="en-IN" dirty="0" err="1">
                <a:latin typeface="Times New Roman" panose="02020603050405020304" pitchFamily="18" charset="0"/>
                <a:ea typeface="Cambria" panose="02040503050406030204" pitchFamily="18" charset="0"/>
                <a:cs typeface="Times New Roman" panose="02020603050405020304" pitchFamily="18" charset="0"/>
                <a:sym typeface="+mn-ea"/>
              </a:rPr>
              <a:t>Yeswanth</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 </a:t>
            </a:r>
            <a:endPar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sym typeface="+mn-ea"/>
              </a:rPr>
              <a:t>AM.EN.U4ECE15</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033</a:t>
            </a:r>
            <a:r>
              <a:rPr lang="en-US" dirty="0">
                <a:latin typeface="Times New Roman" panose="02020603050405020304" pitchFamily="18" charset="0"/>
                <a:ea typeface="Cambria" panose="02040503050406030204" pitchFamily="18" charset="0"/>
                <a:cs typeface="Times New Roman" panose="02020603050405020304" pitchFamily="18" charset="0"/>
                <a:sym typeface="+mn-ea"/>
              </a:rPr>
              <a:t> : </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Sai</a:t>
            </a:r>
            <a:r>
              <a:rPr lang="en-US" dirty="0">
                <a:latin typeface="Times New Roman" panose="02020603050405020304" pitchFamily="18" charset="0"/>
                <a:ea typeface="Cambria" panose="02040503050406030204" pitchFamily="18" charset="0"/>
                <a:cs typeface="Times New Roman" panose="02020603050405020304" pitchFamily="18" charset="0"/>
                <a:sym typeface="+mn-ea"/>
              </a:rPr>
              <a:t> </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Srinivas</a:t>
            </a:r>
            <a:endPar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sym typeface="+mn-ea"/>
              </a:rPr>
              <a:t>AM.EN.U4ECE15</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052</a:t>
            </a:r>
            <a:r>
              <a:rPr lang="en-US" dirty="0">
                <a:latin typeface="Times New Roman" panose="02020603050405020304" pitchFamily="18" charset="0"/>
                <a:ea typeface="Cambria" panose="02040503050406030204" pitchFamily="18" charset="0"/>
                <a:cs typeface="Times New Roman" panose="02020603050405020304" pitchFamily="18" charset="0"/>
                <a:sym typeface="+mn-ea"/>
              </a:rPr>
              <a:t> : </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Somasale</a:t>
            </a:r>
            <a:r>
              <a:rPr lang="en-US" dirty="0">
                <a:latin typeface="Times New Roman" panose="02020603050405020304" pitchFamily="18" charset="0"/>
                <a:ea typeface="Cambria" panose="02040503050406030204" pitchFamily="18" charset="0"/>
                <a:cs typeface="Times New Roman" panose="02020603050405020304" pitchFamily="18" charset="0"/>
                <a:sym typeface="+mn-ea"/>
              </a:rPr>
              <a:t> </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Balaji</a:t>
            </a:r>
            <a:endPar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endParaRPr>
          </a:p>
          <a:p>
            <a:pPr algn="just"/>
            <a:r>
              <a:rPr lang="en-US" dirty="0">
                <a:latin typeface="Times New Roman" panose="02020603050405020304" pitchFamily="18" charset="0"/>
                <a:ea typeface="Cambria" panose="02040503050406030204" pitchFamily="18" charset="0"/>
                <a:cs typeface="Times New Roman" panose="02020603050405020304" pitchFamily="18" charset="0"/>
                <a:sym typeface="+mn-ea"/>
              </a:rPr>
              <a:t>AM.EN.U4ECE15</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061</a:t>
            </a:r>
            <a:r>
              <a:rPr lang="en-US" dirty="0">
                <a:latin typeface="Times New Roman" panose="02020603050405020304" pitchFamily="18" charset="0"/>
                <a:ea typeface="Cambria" panose="02040503050406030204" pitchFamily="18" charset="0"/>
                <a:cs typeface="Times New Roman" panose="02020603050405020304" pitchFamily="18" charset="0"/>
                <a:sym typeface="+mn-ea"/>
              </a:rPr>
              <a:t> : </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Y</a:t>
            </a:r>
            <a:r>
              <a:rPr lang="en-US" dirty="0">
                <a:latin typeface="Times New Roman" panose="02020603050405020304" pitchFamily="18" charset="0"/>
                <a:ea typeface="Cambria" panose="02040503050406030204" pitchFamily="18" charset="0"/>
                <a:cs typeface="Times New Roman" panose="02020603050405020304" pitchFamily="18" charset="0"/>
                <a:sym typeface="+mn-ea"/>
              </a:rPr>
              <a:t> </a:t>
            </a:r>
            <a:r>
              <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rPr>
              <a:t>Chandra Sekhar</a:t>
            </a:r>
            <a:endParaRPr lang="en-IN" altLang="en-US" dirty="0">
              <a:latin typeface="Times New Roman" panose="02020603050405020304" pitchFamily="18" charset="0"/>
              <a:ea typeface="Cambria" panose="02040503050406030204" pitchFamily="18" charset="0"/>
              <a:cs typeface="Times New Roman" panose="02020603050405020304" pitchFamily="18" charset="0"/>
              <a:sym typeface="+mn-ea"/>
            </a:endParaRPr>
          </a:p>
        </p:txBody>
      </p:sp>
      <p:sp>
        <p:nvSpPr>
          <p:cNvPr id="4" name="Subtitle 2"/>
          <p:cNvSpPr txBox="1"/>
          <p:nvPr/>
        </p:nvSpPr>
        <p:spPr>
          <a:xfrm>
            <a:off x="6750676" y="3602038"/>
            <a:ext cx="4812406"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u="sng" dirty="0">
                <a:latin typeface="Times New Roman" panose="02020603050405020304" pitchFamily="18" charset="0"/>
                <a:cs typeface="Times New Roman" panose="02020603050405020304" pitchFamily="18" charset="0"/>
              </a:rPr>
              <a:t>Guided by</a:t>
            </a:r>
            <a:r>
              <a:rPr lang="en-US" dirty="0">
                <a:latin typeface="Times New Roman" panose="02020603050405020304" pitchFamily="18" charset="0"/>
                <a:cs typeface="Times New Roman" panose="02020603050405020304" pitchFamily="18" charset="0"/>
              </a:rPr>
              <a:t>: </a:t>
            </a:r>
            <a:r>
              <a:rPr lang="en-IN" altLang="en-US" dirty="0" err="1">
                <a:latin typeface="Times New Roman" panose="02020603050405020304" pitchFamily="18" charset="0"/>
                <a:cs typeface="Times New Roman" panose="02020603050405020304" pitchFamily="18" charset="0"/>
              </a:rPr>
              <a:t>Aswathy</a:t>
            </a:r>
            <a:r>
              <a:rPr lang="en-IN" altLang="en-US" dirty="0">
                <a:latin typeface="Times New Roman" panose="02020603050405020304" pitchFamily="18" charset="0"/>
                <a:cs typeface="Times New Roman" panose="02020603050405020304" pitchFamily="18" charset="0"/>
              </a:rPr>
              <a:t> K Nair</a:t>
            </a:r>
            <a:endParaRPr lang="en-IN" alt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45106" y="31706"/>
            <a:ext cx="2946894" cy="83281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5" name="Date Placeholder 4"/>
          <p:cNvSpPr>
            <a:spLocks noGrp="1"/>
          </p:cNvSpPr>
          <p:nvPr>
            <p:ph type="dt" sz="half" idx="10"/>
          </p:nvPr>
        </p:nvSpPr>
        <p:spPr/>
        <p:txBody>
          <a:bodyPr/>
          <a:p>
            <a:fld id="{4E6389A3-375B-4D18-9083-AF77118D9CCC}" type="datetime1">
              <a:rPr lang="en-IN" smtClean="0"/>
            </a:fld>
            <a:endParaRPr lang="en-IN"/>
          </a:p>
        </p:txBody>
      </p:sp>
      <p:sp>
        <p:nvSpPr>
          <p:cNvPr id="6" name="Footer Placeholder 5"/>
          <p:cNvSpPr>
            <a:spLocks noGrp="1"/>
          </p:cNvSpPr>
          <p:nvPr>
            <p:ph type="ftr" sz="quarter" idx="11"/>
          </p:nvPr>
        </p:nvSpPr>
        <p:spPr/>
        <p:txBody>
          <a:bodyPr/>
          <a:p>
            <a:r>
              <a:rPr lang="en-IN"/>
              <a:t>Department of ECE</a:t>
            </a:r>
            <a:endParaRPr lang="en-IN"/>
          </a:p>
        </p:txBody>
      </p:sp>
      <p:sp>
        <p:nvSpPr>
          <p:cNvPr id="7" name="Slide Number Placeholder 6"/>
          <p:cNvSpPr>
            <a:spLocks noGrp="1"/>
          </p:cNvSpPr>
          <p:nvPr>
            <p:ph type="sldNum" sz="quarter" idx="12"/>
          </p:nvPr>
        </p:nvSpPr>
        <p:spPr/>
        <p:txBody>
          <a:bodyPr/>
          <a:p>
            <a:fld id="{D66CC397-CA3A-41E8-8ACF-81EBE0BB4C35}" type="slidenum">
              <a:rPr lang="en-IN" smtClean="0"/>
            </a:fld>
            <a:endParaRPr lang="en-IN"/>
          </a:p>
        </p:txBody>
      </p:sp>
      <p:pic>
        <p:nvPicPr>
          <p:cNvPr id="20" name="Picture 11" descr="D:\Screenshot (304).png"/>
          <p:cNvPicPr>
            <a:picLocks noChangeAspect="1" noChangeArrowheads="1"/>
          </p:cNvPicPr>
          <p:nvPr>
            <p:ph sz="half" idx="2"/>
          </p:nvPr>
        </p:nvPicPr>
        <p:blipFill>
          <a:blip r:embed="rId1" cstate="print">
            <a:extLst>
              <a:ext uri="{28A0092B-C50C-407E-A947-70E740481C1C}">
                <a14:useLocalDpi xmlns:a14="http://schemas.microsoft.com/office/drawing/2010/main" val="0"/>
              </a:ext>
            </a:extLst>
          </a:blip>
          <a:srcRect l="28140" t="25086" r="6735" b="9115"/>
          <a:stretch>
            <a:fillRect/>
          </a:stretch>
        </p:blipFill>
        <p:spPr>
          <a:xfrm>
            <a:off x="342900" y="168275"/>
            <a:ext cx="11170920" cy="5045710"/>
          </a:xfrm>
          <a:prstGeom prst="rect">
            <a:avLst/>
          </a:prstGeom>
          <a:noFill/>
          <a:ln>
            <a:noFill/>
          </a:ln>
        </p:spPr>
      </p:pic>
      <p:sp>
        <p:nvSpPr>
          <p:cNvPr id="100" name="Text Box 99"/>
          <p:cNvSpPr txBox="1"/>
          <p:nvPr/>
        </p:nvSpPr>
        <p:spPr>
          <a:xfrm>
            <a:off x="1245235" y="5213350"/>
            <a:ext cx="6584950" cy="1168400"/>
          </a:xfrm>
          <a:prstGeom prst="rect">
            <a:avLst/>
          </a:prstGeom>
          <a:noFill/>
          <a:ln w="9525">
            <a:noFill/>
          </a:ln>
        </p:spPr>
        <p:txBody>
          <a:bodyPr wrap="square">
            <a:spAutoFit/>
          </a:bodyPr>
          <a:p>
            <a:pPr indent="0"/>
            <a:r>
              <a:rPr lang="en-US" sz="1400" b="0">
                <a:latin typeface="Arial" panose="020B0604020202020204" pitchFamily="34" charset="0"/>
                <a:ea typeface="SimSun" panose="02010600030101010101" pitchFamily="2" charset="-122"/>
              </a:rPr>
              <a:t>Class 0 : DOS</a:t>
            </a:r>
            <a:endParaRPr lang="en-US" sz="1400" b="0">
              <a:latin typeface="Calibri" panose="020F0502020204030204" charset="0"/>
              <a:ea typeface="SimSun" panose="02010600030101010101" pitchFamily="2" charset="-122"/>
            </a:endParaRPr>
          </a:p>
          <a:p>
            <a:pPr indent="0"/>
            <a:r>
              <a:rPr lang="en-US" sz="1400" b="0">
                <a:latin typeface="Arial" panose="020B0604020202020204" pitchFamily="34" charset="0"/>
                <a:ea typeface="SimSun" panose="02010600030101010101" pitchFamily="2" charset="-122"/>
              </a:rPr>
              <a:t>Class 1 : U2RClass 2 : R2LClass 3 : ProbingClass 4 : Normal</a:t>
            </a:r>
            <a:endParaRPr lang="en-US"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7099300" y="1704975"/>
            <a:ext cx="4254500" cy="4472305"/>
          </a:xfrm>
        </p:spPr>
        <p:txBody>
          <a:bodyPr/>
          <a:p>
            <a:r>
              <a:rPr lang="en-US"/>
              <a:t>Class 0 : Intrusive</a:t>
            </a:r>
            <a:endParaRPr lang="en-US"/>
          </a:p>
          <a:p>
            <a:r>
              <a:rPr lang="en-US"/>
              <a:t>Class 1 : Normal</a:t>
            </a:r>
            <a:endParaRPr lang="en-US"/>
          </a:p>
        </p:txBody>
      </p:sp>
      <p:sp>
        <p:nvSpPr>
          <p:cNvPr id="5" name="Date Placeholder 4"/>
          <p:cNvSpPr>
            <a:spLocks noGrp="1"/>
          </p:cNvSpPr>
          <p:nvPr>
            <p:ph type="dt" sz="half" idx="10"/>
          </p:nvPr>
        </p:nvSpPr>
        <p:spPr/>
        <p:txBody>
          <a:bodyPr/>
          <a:p>
            <a:fld id="{4E6389A3-375B-4D18-9083-AF77118D9CCC}" type="datetime1">
              <a:rPr lang="en-IN" smtClean="0"/>
            </a:fld>
            <a:endParaRPr lang="en-IN"/>
          </a:p>
        </p:txBody>
      </p:sp>
      <p:sp>
        <p:nvSpPr>
          <p:cNvPr id="6" name="Footer Placeholder 5"/>
          <p:cNvSpPr>
            <a:spLocks noGrp="1"/>
          </p:cNvSpPr>
          <p:nvPr>
            <p:ph type="ftr" sz="quarter" idx="11"/>
          </p:nvPr>
        </p:nvSpPr>
        <p:spPr/>
        <p:txBody>
          <a:bodyPr/>
          <a:p>
            <a:r>
              <a:rPr lang="en-IN"/>
              <a:t>Department of ECE</a:t>
            </a:r>
            <a:endParaRPr lang="en-IN"/>
          </a:p>
        </p:txBody>
      </p:sp>
      <p:sp>
        <p:nvSpPr>
          <p:cNvPr id="7" name="Slide Number Placeholder 6"/>
          <p:cNvSpPr>
            <a:spLocks noGrp="1"/>
          </p:cNvSpPr>
          <p:nvPr>
            <p:ph type="sldNum" sz="quarter" idx="12"/>
          </p:nvPr>
        </p:nvSpPr>
        <p:spPr/>
        <p:txBody>
          <a:bodyPr/>
          <a:p>
            <a:fld id="{D66CC397-CA3A-41E8-8ACF-81EBE0BB4C35}" type="slidenum">
              <a:rPr lang="en-IN" smtClean="0"/>
            </a:fld>
            <a:endParaRPr lang="en-IN"/>
          </a:p>
        </p:txBody>
      </p:sp>
      <p:pic>
        <p:nvPicPr>
          <p:cNvPr id="8" name="Content Placeholder 7"/>
          <p:cNvPicPr>
            <a:picLocks noChangeAspect="1"/>
          </p:cNvPicPr>
          <p:nvPr>
            <p:ph sz="half" idx="1"/>
          </p:nvPr>
        </p:nvPicPr>
        <p:blipFill>
          <a:blip r:embed="rId1"/>
          <a:stretch>
            <a:fillRect/>
          </a:stretch>
        </p:blipFill>
        <p:spPr>
          <a:xfrm>
            <a:off x="701675" y="672465"/>
            <a:ext cx="6275705" cy="48475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altLang="en-US" b="1" u="sng">
                <a:sym typeface="+mn-ea"/>
              </a:rPr>
              <a:t>Survey on Datasets to detect most prominent attack:</a:t>
            </a:r>
            <a:endParaRPr lang="en-US" b="1" u="sng"/>
          </a:p>
        </p:txBody>
      </p:sp>
      <p:sp>
        <p:nvSpPr>
          <p:cNvPr id="3" name="Content Placeholder 2"/>
          <p:cNvSpPr>
            <a:spLocks noGrp="1"/>
          </p:cNvSpPr>
          <p:nvPr>
            <p:ph sz="half" idx="1"/>
          </p:nvPr>
        </p:nvSpPr>
        <p:spPr/>
        <p:txBody>
          <a:bodyPr/>
          <a:lstStyle/>
          <a:p>
            <a:pPr marL="0" indent="0">
              <a:buNone/>
            </a:pPr>
            <a:endParaRPr lang="en-IN" altLang="en-US"/>
          </a:p>
          <a:p>
            <a:pPr marL="0" indent="0">
              <a:buNone/>
            </a:pPr>
            <a:endParaRPr lang="en-IN" altLang="en-US"/>
          </a:p>
        </p:txBody>
      </p:sp>
      <p:pic>
        <p:nvPicPr>
          <p:cNvPr id="7" name="Content Placeholder 6" descr="Captusre"/>
          <p:cNvPicPr>
            <a:picLocks noGrp="1" noChangeAspect="1"/>
          </p:cNvPicPr>
          <p:nvPr>
            <p:ph sz="half" idx="2"/>
          </p:nvPr>
        </p:nvPicPr>
        <p:blipFill>
          <a:blip r:embed="rId1" cstate="print"/>
          <a:srcRect l="-1623" t="-3137" r="1623" b="3137"/>
          <a:stretch>
            <a:fillRect/>
          </a:stretch>
        </p:blipFill>
        <p:spPr>
          <a:xfrm>
            <a:off x="838200" y="1447165"/>
            <a:ext cx="5318125" cy="4973320"/>
          </a:xfrm>
          <a:prstGeom prst="rect">
            <a:avLst/>
          </a:prstGeom>
        </p:spPr>
      </p:pic>
      <p:sp>
        <p:nvSpPr>
          <p:cNvPr id="9" name="Text Box 8"/>
          <p:cNvSpPr txBox="1"/>
          <p:nvPr/>
        </p:nvSpPr>
        <p:spPr>
          <a:xfrm>
            <a:off x="7554595" y="1687830"/>
            <a:ext cx="4104640" cy="3784600"/>
          </a:xfrm>
          <a:prstGeom prst="rect">
            <a:avLst/>
          </a:prstGeom>
          <a:noFill/>
        </p:spPr>
        <p:txBody>
          <a:bodyPr wrap="square" rtlCol="0">
            <a:spAutoFit/>
          </a:bodyPr>
          <a:lstStyle/>
          <a:p>
            <a:pPr marL="342900" indent="-342900">
              <a:buFont typeface="Arial" panose="020B0604020202020204" pitchFamily="34" charset="0"/>
              <a:buChar char="•"/>
            </a:pPr>
            <a:r>
              <a:rPr lang="en-IN" altLang="en-US" sz="2400"/>
              <a:t>As per the survey results, it is obvious that the most dangerous attack is </a:t>
            </a:r>
            <a:r>
              <a:rPr lang="en-IN" altLang="en-US" sz="2400" b="1"/>
              <a:t>DOS</a:t>
            </a:r>
            <a:r>
              <a:rPr lang="en-IN" altLang="en-US" sz="2400"/>
              <a:t>.</a:t>
            </a:r>
            <a:endParaRPr lang="en-IN" altLang="en-US" sz="2400"/>
          </a:p>
          <a:p>
            <a:pPr marL="342900" indent="-342900">
              <a:buFont typeface="Arial" panose="020B0604020202020204" pitchFamily="34" charset="0"/>
              <a:buChar char="•"/>
            </a:pPr>
            <a:endParaRPr lang="en-IN" altLang="en-US" sz="2400"/>
          </a:p>
          <a:p>
            <a:pPr marL="342900" indent="-342900">
              <a:buFont typeface="Arial" panose="020B0604020202020204" pitchFamily="34" charset="0"/>
              <a:buChar char="•"/>
            </a:pPr>
            <a:r>
              <a:rPr lang="en-IN" altLang="en-US" sz="2400"/>
              <a:t>Our main motto is to solve DOS type attacks using wireshark and python combinely.</a:t>
            </a:r>
            <a:endParaRPr lang="en-IN" altLang="en-US" sz="2400"/>
          </a:p>
          <a:p>
            <a:endParaRPr lang="en-IN" altLang="en-US" sz="2400"/>
          </a:p>
          <a:p>
            <a:endParaRPr lang="en-I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b="1" u="sng" dirty="0">
                <a:latin typeface="+mn-lt"/>
              </a:rPr>
              <a:t>What is Wireshark Packet Sniffer</a:t>
            </a:r>
            <a:r>
              <a:rPr lang="en-US" b="1" u="sng" dirty="0" smtClean="0">
                <a:latin typeface="+mn-lt"/>
              </a:rPr>
              <a:t>( </a:t>
            </a:r>
            <a:r>
              <a:rPr lang="en-US" b="1" u="sng" dirty="0" err="1" smtClean="0">
                <a:latin typeface="+mn-lt"/>
              </a:rPr>
              <a:t>Analyser</a:t>
            </a:r>
            <a:r>
              <a:rPr lang="en-US" b="1" u="sng" dirty="0">
                <a:latin typeface="+mn-lt"/>
              </a:rPr>
              <a:t>)?</a:t>
            </a:r>
            <a:endParaRPr lang="en-US" b="1" u="sng" dirty="0">
              <a:latin typeface="+mn-lt"/>
            </a:endParaRPr>
          </a:p>
        </p:txBody>
      </p:sp>
      <p:sp>
        <p:nvSpPr>
          <p:cNvPr id="3" name="Content Placeholder 2"/>
          <p:cNvSpPr>
            <a:spLocks noGrp="1"/>
          </p:cNvSpPr>
          <p:nvPr>
            <p:ph idx="1"/>
          </p:nvPr>
        </p:nvSpPr>
        <p:spPr>
          <a:xfrm>
            <a:off x="838200" y="1078649"/>
            <a:ext cx="10515600" cy="4716843"/>
          </a:xfrm>
        </p:spPr>
        <p:txBody>
          <a:bodyPr>
            <a:normAutofit/>
          </a:bodyPr>
          <a:lstStyle/>
          <a:p>
            <a:r>
              <a:rPr lang="en-US" dirty="0"/>
              <a:t>The basic tool for observing the messages exchanged between executing protocol entities is called a </a:t>
            </a:r>
            <a:r>
              <a:rPr lang="en-US" b="1" dirty="0"/>
              <a:t>packet sniffer</a:t>
            </a:r>
            <a:r>
              <a:rPr lang="en-US" dirty="0"/>
              <a:t>.</a:t>
            </a:r>
            <a:endParaRPr lang="en-US" dirty="0"/>
          </a:p>
          <a:p>
            <a:pPr marL="0" indent="0">
              <a:buNone/>
            </a:pPr>
            <a:r>
              <a:rPr lang="en-US" dirty="0"/>
              <a:t>       “Sniffs” </a:t>
            </a:r>
            <a:r>
              <a:rPr lang="en-US" dirty="0">
                <a:sym typeface="Wingdings" panose="05000000000000000000" pitchFamily="2" charset="2"/>
              </a:rPr>
              <a:t> M</a:t>
            </a:r>
            <a:r>
              <a:rPr lang="en-US" dirty="0"/>
              <a:t>essages being sent/received from computer.</a:t>
            </a:r>
            <a:endParaRPr lang="en-US" dirty="0"/>
          </a:p>
          <a:p>
            <a:r>
              <a:rPr lang="en-US" dirty="0"/>
              <a:t> A </a:t>
            </a:r>
            <a:r>
              <a:rPr lang="en-US" b="1" dirty="0"/>
              <a:t>packet sniffer </a:t>
            </a:r>
            <a:r>
              <a:rPr lang="en-US" dirty="0"/>
              <a:t>is an application which can </a:t>
            </a:r>
            <a:r>
              <a:rPr lang="en-US" b="1" dirty="0"/>
              <a:t>Capture and </a:t>
            </a:r>
            <a:r>
              <a:rPr lang="en-US" b="1" dirty="0" err="1"/>
              <a:t>Analyse</a:t>
            </a:r>
            <a:r>
              <a:rPr lang="en-US" dirty="0"/>
              <a:t> </a:t>
            </a:r>
            <a:r>
              <a:rPr lang="en-US" dirty="0" smtClean="0"/>
              <a:t>network.</a:t>
            </a:r>
            <a:endParaRPr lang="en-US" dirty="0"/>
          </a:p>
          <a:p>
            <a:r>
              <a:rPr lang="en-US" dirty="0"/>
              <a:t>Stores and Display the contents of various protocol fields.</a:t>
            </a:r>
            <a:endParaRPr lang="en-US" dirty="0"/>
          </a:p>
          <a:p>
            <a:r>
              <a:rPr lang="en-US" dirty="0" smtClean="0"/>
              <a:t>Used in </a:t>
            </a:r>
            <a:r>
              <a:rPr lang="en-US" u="sng" dirty="0" smtClean="0"/>
              <a:t>labs</a:t>
            </a:r>
            <a:r>
              <a:rPr lang="en-US" dirty="0" smtClean="0"/>
              <a:t> (display </a:t>
            </a:r>
            <a:r>
              <a:rPr lang="en-US" dirty="0"/>
              <a:t>the contents of </a:t>
            </a:r>
            <a:r>
              <a:rPr lang="en-US" dirty="0" smtClean="0"/>
              <a:t>messages from protocols </a:t>
            </a:r>
            <a:r>
              <a:rPr lang="en-US" dirty="0"/>
              <a:t>at different levels of the </a:t>
            </a:r>
            <a:r>
              <a:rPr lang="en-US" dirty="0" smtClean="0"/>
              <a:t>protocol)</a:t>
            </a:r>
            <a:endParaRPr lang="en-US" dirty="0" smtClean="0"/>
          </a:p>
          <a:p>
            <a:r>
              <a:rPr lang="en-US" dirty="0" smtClean="0"/>
              <a:t>Wireshark </a:t>
            </a:r>
            <a:r>
              <a:rPr lang="en-US" dirty="0"/>
              <a:t>is a packet analyzer that uses a packet capture library in your </a:t>
            </a:r>
            <a:r>
              <a:rPr lang="en-US" dirty="0" smtClean="0"/>
              <a:t>computer. </a:t>
            </a:r>
            <a:endParaRPr lang="en-US" dirty="0"/>
          </a:p>
          <a:p>
            <a:endParaRPr lang="en-US" dirty="0"/>
          </a:p>
        </p:txBody>
      </p:sp>
      <p:sp>
        <p:nvSpPr>
          <p:cNvPr id="4" name="Date Placeholder 3"/>
          <p:cNvSpPr>
            <a:spLocks noGrp="1"/>
          </p:cNvSpPr>
          <p:nvPr>
            <p:ph type="dt" sz="half" idx="10"/>
          </p:nvPr>
        </p:nvSpPr>
        <p:spPr/>
        <p:txBody>
          <a:bodyPr/>
          <a:lstStyle/>
          <a:p>
            <a:fld id="{9226CF91-EA7C-4C80-84FE-453DA771C142}"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0" y="227965"/>
            <a:ext cx="10712450" cy="869950"/>
          </a:xfrm>
        </p:spPr>
        <p:txBody>
          <a:bodyPr/>
          <a:lstStyle/>
          <a:p>
            <a:r>
              <a:rPr lang="en-US">
                <a:latin typeface="Times New Roman" panose="02020603050405020304" pitchFamily="18" charset="0"/>
                <a:cs typeface="Times New Roman" panose="02020603050405020304" pitchFamily="18" charset="0"/>
              </a:rPr>
              <a:t>UDP FLOOD</a:t>
            </a:r>
            <a:r>
              <a:rPr lang="en-IN" altLang="en-US">
                <a:latin typeface="Times New Roman" panose="02020603050405020304" pitchFamily="18" charset="0"/>
                <a:cs typeface="Times New Roman" panose="02020603050405020304" pitchFamily="18" charset="0"/>
              </a:rPr>
              <a:t>:</a:t>
            </a:r>
            <a:endParaRPr lang="en-IN" alt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838200" y="899795"/>
            <a:ext cx="10866120" cy="5612130"/>
          </a:xfrm>
        </p:spPr>
        <p:txBody>
          <a:bodyPr/>
          <a:lstStyle/>
          <a:p>
            <a:r>
              <a:rPr lang="en-US"/>
              <a:t>“</a:t>
            </a:r>
            <a:r>
              <a:rPr lang="en-US" b="1"/>
              <a:t>UDP flood</a:t>
            </a:r>
            <a:r>
              <a:rPr lang="en-IN" altLang="en-US"/>
              <a:t>”</a:t>
            </a:r>
            <a:r>
              <a:rPr lang="en-US"/>
              <a:t> is a type of Denial of Service (DoS) attack in which the attacker overwhelms random ports on the targeted host with IP packets containing UDP datagrams</a:t>
            </a:r>
            <a:r>
              <a:rPr lang="en-IN" altLang="en-US"/>
              <a:t>.</a:t>
            </a:r>
            <a:endParaRPr lang="en-IN" altLang="en-US"/>
          </a:p>
          <a:p>
            <a:endParaRPr lang="en-IN" altLang="en-US"/>
          </a:p>
          <a:p>
            <a:r>
              <a:rPr lang="en-IN" altLang="en-US"/>
              <a:t>The receiving host checks for applications associated with these datagrams and—finding none—sends back a “Destination Unreachable” packet. As more and more UDP packets are received and answered, the system becomes overwhelmed and unresponsive to other clients.</a:t>
            </a:r>
            <a:endParaRPr lang="en-IN" altLang="en-US"/>
          </a:p>
          <a:p>
            <a:pPr marL="0" indent="0">
              <a:buNone/>
            </a:pPr>
            <a:endParaRPr lang="en-IN" altLang="en-US"/>
          </a:p>
          <a:p>
            <a:r>
              <a:rPr lang="en-IN" altLang="en-US"/>
              <a:t>In the framework of a UDP flood attack, the attacker may also spoof the IP address of the packets, both to make sure that the return ICMP packets don’t reach their host, and to anonymize the attack. </a:t>
            </a:r>
            <a:endParaRPr lang="en-I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275"/>
            <a:ext cx="10515600" cy="899795"/>
          </a:xfrm>
        </p:spPr>
        <p:txBody>
          <a:bodyPr/>
          <a:lstStyle/>
          <a:p>
            <a:r>
              <a:rPr lang="en-IN" altLang="en-US" b="1" u="sng"/>
              <a:t>ATTACK DESCRIPTION:</a:t>
            </a:r>
            <a:endParaRPr lang="en-IN" altLang="en-US" b="1" u="sng"/>
          </a:p>
        </p:txBody>
      </p:sp>
      <p:sp>
        <p:nvSpPr>
          <p:cNvPr id="4" name="Content Placeholder 3"/>
          <p:cNvSpPr>
            <a:spLocks noGrp="1"/>
          </p:cNvSpPr>
          <p:nvPr>
            <p:ph sz="half" idx="2"/>
          </p:nvPr>
        </p:nvSpPr>
        <p:spPr>
          <a:xfrm>
            <a:off x="715010" y="958850"/>
            <a:ext cx="10638790" cy="5218430"/>
          </a:xfrm>
        </p:spPr>
        <p:txBody>
          <a:bodyPr>
            <a:normAutofit fontScale="92500"/>
          </a:bodyPr>
          <a:lstStyle/>
          <a:p>
            <a:r>
              <a:rPr lang="en-US"/>
              <a:t>User Datagram Protocol (UDP) is a connectionless and sessionless networking protocol.</a:t>
            </a:r>
            <a:endParaRPr lang="en-US"/>
          </a:p>
          <a:p>
            <a:pPr marL="0" indent="0">
              <a:buNone/>
            </a:pPr>
            <a:endParaRPr lang="en-US"/>
          </a:p>
          <a:p>
            <a:r>
              <a:rPr lang="en-US"/>
              <a:t>Since UDP traffic doesn’t require a three-way handshake like TCP, it runs with lower overhead</a:t>
            </a:r>
            <a:r>
              <a:rPr lang="en-IN" altLang="en-US"/>
              <a:t>.</a:t>
            </a:r>
            <a:endParaRPr lang="en-IN" altLang="en-US"/>
          </a:p>
          <a:p>
            <a:endParaRPr lang="en-IN" altLang="en-US"/>
          </a:p>
          <a:p>
            <a:r>
              <a:rPr lang="en-IN" altLang="en-US"/>
              <a:t>In the absence of an initial handshake, to establish a valid connection, a high volume of “best effort” traffic can be sent over UDP channels to any host.</a:t>
            </a:r>
            <a:endParaRPr lang="en-IN" altLang="en-US"/>
          </a:p>
          <a:p>
            <a:endParaRPr lang="en-IN" altLang="en-US"/>
          </a:p>
          <a:p>
            <a:r>
              <a:rPr lang="en-IN" altLang="en-US"/>
              <a:t> UDP does not define specific packet formats, and thus attackers can create large packets (sometimes over 8KB), fill them with junk text or numbers  and send them out to the host under attack.</a:t>
            </a:r>
            <a:endParaRPr lang="en-I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105" y="168910"/>
            <a:ext cx="10833735" cy="1250950"/>
          </a:xfrm>
        </p:spPr>
        <p:txBody>
          <a:bodyPr>
            <a:normAutofit/>
          </a:bodyPr>
          <a:lstStyle/>
          <a:p>
            <a:r>
              <a:rPr lang="en-IN" altLang="en-US" b="1" u="sng"/>
              <a:t>Implementation of UDP Flood Attack </a:t>
            </a:r>
            <a:r>
              <a:rPr lang="en-IN" altLang="en-US" b="1"/>
              <a:t>:</a:t>
            </a:r>
            <a:br>
              <a:rPr lang="en-IN" altLang="en-US" b="1"/>
            </a:br>
            <a:r>
              <a:rPr lang="en-IN" altLang="en-US" b="1"/>
              <a:t>UDP Unicorn:</a:t>
            </a:r>
            <a:endParaRPr lang="en-IN" altLang="en-US" b="1"/>
          </a:p>
        </p:txBody>
      </p:sp>
      <p:pic>
        <p:nvPicPr>
          <p:cNvPr id="8" name="Picture Placeholder 7" descr="1Capture"/>
          <p:cNvPicPr>
            <a:picLocks noGrp="1" noChangeAspect="1"/>
          </p:cNvPicPr>
          <p:nvPr>
            <p:ph type="pic" idx="1"/>
          </p:nvPr>
        </p:nvPicPr>
        <p:blipFill>
          <a:blip r:embed="rId1" cstate="print"/>
          <a:stretch>
            <a:fillRect/>
          </a:stretch>
        </p:blipFill>
        <p:spPr>
          <a:xfrm>
            <a:off x="840105" y="1419860"/>
            <a:ext cx="4871720" cy="4935855"/>
          </a:xfrm>
          <a:prstGeom prst="rect">
            <a:avLst/>
          </a:prstGeom>
        </p:spPr>
      </p:pic>
      <p:sp>
        <p:nvSpPr>
          <p:cNvPr id="9" name="Text Placeholder 8"/>
          <p:cNvSpPr>
            <a:spLocks noGrp="1"/>
          </p:cNvSpPr>
          <p:nvPr>
            <p:ph type="body" sz="half" idx="2"/>
          </p:nvPr>
        </p:nvSpPr>
        <p:spPr>
          <a:xfrm>
            <a:off x="6419850" y="1420495"/>
            <a:ext cx="5420360" cy="4935220"/>
          </a:xfrm>
        </p:spPr>
        <p:txBody>
          <a:bodyPr>
            <a:normAutofit/>
          </a:bodyPr>
          <a:lstStyle/>
          <a:p>
            <a:r>
              <a:rPr lang="en-US" sz="2000">
                <a:latin typeface="Times New Roman" panose="02020603050405020304" pitchFamily="18" charset="0"/>
                <a:cs typeface="Times New Roman" panose="02020603050405020304" pitchFamily="18" charset="0"/>
              </a:rPr>
              <a:t>UDP Unicorn is a free and open source DoS attack software. The software attacks a computer's network connection by repeatedly sending UDP packets with garbage data.</a:t>
            </a:r>
            <a:endParaRPr lang="en-US" sz="2000">
              <a:latin typeface="Times New Roman" panose="02020603050405020304" pitchFamily="18" charset="0"/>
              <a:cs typeface="Times New Roman" panose="02020603050405020304" pitchFamily="18" charset="0"/>
            </a:endParaRPr>
          </a:p>
          <a:p>
            <a:r>
              <a:rPr lang="en-IN" altLang="en-US" sz="2000" b="1">
                <a:latin typeface="Times New Roman" panose="02020603050405020304" pitchFamily="18" charset="0"/>
                <a:cs typeface="Times New Roman" panose="02020603050405020304" pitchFamily="18" charset="0"/>
              </a:rPr>
              <a:t>Features</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Multithreaded UDP flooder</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Port Scanner</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Active Connection Monitor</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Network Information - Public IP Address</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DNS</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ICMP send and receive (Ping)</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Target random ports and use random packet size</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Ability to play music</a:t>
            </a:r>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414780" y="365125"/>
            <a:ext cx="9939020" cy="1325880"/>
          </a:xfrm>
        </p:spPr>
        <p:txBody>
          <a:bodyPr>
            <a:normAutofit/>
          </a:bodyPr>
          <a:lstStyle/>
          <a:p>
            <a:r>
              <a:rPr lang="en-IN" altLang="en-US" b="1"/>
              <a:t>Wire-Shark Analysis &amp; Python Implementation:</a:t>
            </a:r>
            <a:endParaRPr lang="en-IN" altLang="en-US" b="1"/>
          </a:p>
        </p:txBody>
      </p:sp>
      <p:pic>
        <p:nvPicPr>
          <p:cNvPr id="8" name="Content Placeholder 7" descr="2Capture"/>
          <p:cNvPicPr>
            <a:picLocks noGrp="1" noChangeAspect="1"/>
          </p:cNvPicPr>
          <p:nvPr>
            <p:ph sz="half" idx="1"/>
          </p:nvPr>
        </p:nvPicPr>
        <p:blipFill>
          <a:blip r:embed="rId1" cstate="print"/>
          <a:stretch>
            <a:fillRect/>
          </a:stretch>
        </p:blipFill>
        <p:spPr>
          <a:xfrm>
            <a:off x="1271270" y="1590040"/>
            <a:ext cx="4229100" cy="3957955"/>
          </a:xfrm>
          <a:prstGeom prst="rect">
            <a:avLst/>
          </a:prstGeom>
        </p:spPr>
      </p:pic>
      <p:pic>
        <p:nvPicPr>
          <p:cNvPr id="12" name="Content Placeholder 11" descr="Capture2"/>
          <p:cNvPicPr>
            <a:picLocks noGrp="1" noChangeAspect="1"/>
          </p:cNvPicPr>
          <p:nvPr>
            <p:ph sz="half" idx="2"/>
          </p:nvPr>
        </p:nvPicPr>
        <p:blipFill>
          <a:blip r:embed="rId2" cstate="print"/>
          <a:stretch>
            <a:fillRect/>
          </a:stretch>
        </p:blipFill>
        <p:spPr>
          <a:xfrm>
            <a:off x="6172200" y="1691005"/>
            <a:ext cx="5181600" cy="39585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Implementation of </a:t>
            </a:r>
            <a:r>
              <a:rPr lang="en-US" b="1" u="sng" dirty="0" err="1" smtClean="0"/>
              <a:t>PoD</a:t>
            </a:r>
            <a:r>
              <a:rPr lang="en-US" b="1" u="sng" dirty="0" smtClean="0"/>
              <a:t> using ICMP Protocol:</a:t>
            </a:r>
            <a:endParaRPr lang="en-US" b="1" u="sng" dirty="0"/>
          </a:p>
        </p:txBody>
      </p:sp>
      <p:sp>
        <p:nvSpPr>
          <p:cNvPr id="3" name="Content Placeholder 2"/>
          <p:cNvSpPr>
            <a:spLocks noGrp="1"/>
          </p:cNvSpPr>
          <p:nvPr>
            <p:ph idx="1"/>
          </p:nvPr>
        </p:nvSpPr>
        <p:spPr/>
        <p:txBody>
          <a:bodyPr>
            <a:normAutofit/>
          </a:bodyPr>
          <a:lstStyle/>
          <a:p>
            <a:pPr>
              <a:buNone/>
            </a:pPr>
            <a:r>
              <a:rPr lang="en-US" b="1" u="sng" dirty="0" smtClean="0"/>
              <a:t>ICMP Protocol:</a:t>
            </a:r>
            <a:endParaRPr lang="en-US" b="1" u="sng" dirty="0" smtClean="0"/>
          </a:p>
          <a:p>
            <a:r>
              <a:rPr lang="en-US" dirty="0" smtClean="0"/>
              <a:t>The Internet Control Message Protocol(ICMP) is a supporting protocol in the Internet Protocol Suite.</a:t>
            </a:r>
            <a:endParaRPr lang="en-US" dirty="0" smtClean="0"/>
          </a:p>
          <a:p>
            <a:r>
              <a:rPr lang="en-US" dirty="0" smtClean="0"/>
              <a:t>It is used by Network devices, including routers, to send error messages and operational information.</a:t>
            </a:r>
            <a:endParaRPr lang="en-US" dirty="0" smtClean="0"/>
          </a:p>
          <a:p>
            <a:pPr>
              <a:buNone/>
            </a:pPr>
            <a:r>
              <a:rPr lang="en-US" b="1" u="sng" dirty="0" err="1" smtClean="0"/>
              <a:t>PoD</a:t>
            </a:r>
            <a:r>
              <a:rPr lang="en-US" b="1" u="sng" dirty="0" smtClean="0"/>
              <a:t>(Ping of Death):</a:t>
            </a:r>
            <a:endParaRPr lang="en-US" b="1" u="sng" dirty="0" smtClean="0"/>
          </a:p>
          <a:p>
            <a:r>
              <a:rPr lang="en-US" dirty="0" smtClean="0"/>
              <a:t>It is a attack in which the attacker attempts to crash, destabilize or freeze the targeted device by sending oversized packets using a simple ping command.</a:t>
            </a:r>
            <a:endParaRPr lang="en-US" b="1" u="sng" dirty="0" smtClean="0"/>
          </a:p>
          <a:p>
            <a:pPr>
              <a:buNone/>
            </a:pPr>
            <a:endParaRPr lang="en-US" dirty="0" smtClean="0"/>
          </a:p>
          <a:p>
            <a:endParaRPr lang="en-US" dirty="0"/>
          </a:p>
        </p:txBody>
      </p:sp>
      <p:sp>
        <p:nvSpPr>
          <p:cNvPr id="4" name="Date Placeholder 3"/>
          <p:cNvSpPr>
            <a:spLocks noGrp="1"/>
          </p:cNvSpPr>
          <p:nvPr>
            <p:ph type="dt" sz="half" idx="10"/>
          </p:nvPr>
        </p:nvSpPr>
        <p:spPr/>
        <p:txBody>
          <a:bodyPr/>
          <a:lstStyle/>
          <a:p>
            <a:fld id="{9226CF91-EA7C-4C80-84FE-453DA771C142}" type="datetime1">
              <a:rPr lang="en-IN" smtClean="0"/>
            </a:fld>
            <a:endParaRPr lang="en-IN"/>
          </a:p>
        </p:txBody>
      </p:sp>
      <p:sp>
        <p:nvSpPr>
          <p:cNvPr id="5" name="Footer Placeholder 4"/>
          <p:cNvSpPr>
            <a:spLocks noGrp="1"/>
          </p:cNvSpPr>
          <p:nvPr>
            <p:ph type="ftr" sz="quarter" idx="11"/>
          </p:nvPr>
        </p:nvSpPr>
        <p:spPr/>
        <p:txBody>
          <a:bodyPr/>
          <a:lstStyle/>
          <a:p>
            <a:r>
              <a:rPr lang="en-IN" smtClean="0"/>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Implementation of </a:t>
            </a:r>
            <a:r>
              <a:rPr lang="en-US" b="1" u="sng" dirty="0" err="1" smtClean="0"/>
              <a:t>PoD</a:t>
            </a:r>
            <a:r>
              <a:rPr lang="en-US" b="1" u="sng" dirty="0" smtClean="0"/>
              <a:t> using ICMP Protocol:</a:t>
            </a:r>
            <a:endParaRPr lang="en-US" dirty="0"/>
          </a:p>
        </p:txBody>
      </p:sp>
      <p:sp>
        <p:nvSpPr>
          <p:cNvPr id="3" name="Content Placeholder 2"/>
          <p:cNvSpPr>
            <a:spLocks noGrp="1"/>
          </p:cNvSpPr>
          <p:nvPr>
            <p:ph idx="1"/>
          </p:nvPr>
        </p:nvSpPr>
        <p:spPr>
          <a:xfrm>
            <a:off x="838200" y="1607127"/>
            <a:ext cx="10515600" cy="4569836"/>
          </a:xfrm>
        </p:spPr>
        <p:txBody>
          <a:bodyPr/>
          <a:lstStyle/>
          <a:p>
            <a:r>
              <a:rPr lang="en-US" dirty="0" smtClean="0"/>
              <a:t>After classifying the type of attack, we are implementing </a:t>
            </a:r>
            <a:r>
              <a:rPr lang="en-US" dirty="0" err="1" smtClean="0"/>
              <a:t>PoD</a:t>
            </a:r>
            <a:r>
              <a:rPr lang="en-US" dirty="0" smtClean="0"/>
              <a:t> using </a:t>
            </a:r>
            <a:r>
              <a:rPr lang="en-US" dirty="0" err="1" smtClean="0"/>
              <a:t>Wireshark</a:t>
            </a:r>
            <a:r>
              <a:rPr lang="en-US" dirty="0" smtClean="0"/>
              <a:t> Packet sniffer analyzer manually.</a:t>
            </a:r>
            <a:endParaRPr lang="en-US" dirty="0" smtClean="0"/>
          </a:p>
          <a:p>
            <a:r>
              <a:rPr lang="en-US" dirty="0" smtClean="0"/>
              <a:t>Using command prompt we are sending number of requests to the destination IP address through ‘PING’ command from source which are connected in the same LAN.</a:t>
            </a:r>
            <a:endParaRPr lang="en-US" dirty="0" smtClean="0"/>
          </a:p>
          <a:p>
            <a:r>
              <a:rPr lang="en-US" dirty="0" smtClean="0"/>
              <a:t>Then we are analyzing the data using </a:t>
            </a:r>
            <a:r>
              <a:rPr lang="en-US" dirty="0" err="1" smtClean="0"/>
              <a:t>Wireshark</a:t>
            </a:r>
            <a:r>
              <a:rPr lang="en-US" dirty="0" smtClean="0"/>
              <a:t>.</a:t>
            </a:r>
            <a:endParaRPr lang="en-US" dirty="0" smtClean="0"/>
          </a:p>
          <a:p>
            <a:r>
              <a:rPr lang="en-US" dirty="0" smtClean="0"/>
              <a:t>By using Python Programming language, we have counted the number of times we got requests from the source.</a:t>
            </a:r>
            <a:endParaRPr lang="en-US" dirty="0" smtClean="0"/>
          </a:p>
          <a:p>
            <a:r>
              <a:rPr lang="en-US" dirty="0" smtClean="0"/>
              <a:t>If the requests exceeds the threshold value, then we have classified it as Ping of Death.</a:t>
            </a:r>
            <a:endParaRPr lang="en-US" dirty="0"/>
          </a:p>
        </p:txBody>
      </p:sp>
      <p:sp>
        <p:nvSpPr>
          <p:cNvPr id="4" name="Date Placeholder 3"/>
          <p:cNvSpPr>
            <a:spLocks noGrp="1"/>
          </p:cNvSpPr>
          <p:nvPr>
            <p:ph type="dt" sz="half" idx="10"/>
          </p:nvPr>
        </p:nvSpPr>
        <p:spPr/>
        <p:txBody>
          <a:bodyPr/>
          <a:lstStyle/>
          <a:p>
            <a:fld id="{9226CF91-EA7C-4C80-84FE-453DA771C142}" type="datetime1">
              <a:rPr lang="en-IN" smtClean="0"/>
            </a:fld>
            <a:endParaRPr lang="en-IN"/>
          </a:p>
        </p:txBody>
      </p:sp>
      <p:sp>
        <p:nvSpPr>
          <p:cNvPr id="5" name="Footer Placeholder 4"/>
          <p:cNvSpPr>
            <a:spLocks noGrp="1"/>
          </p:cNvSpPr>
          <p:nvPr>
            <p:ph type="ftr" sz="quarter" idx="11"/>
          </p:nvPr>
        </p:nvSpPr>
        <p:spPr/>
        <p:txBody>
          <a:bodyPr/>
          <a:lstStyle/>
          <a:p>
            <a:r>
              <a:rPr lang="en-IN" smtClean="0"/>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mn-lt"/>
                <a:ea typeface="Cambria" panose="02040503050406030204" pitchFamily="18" charset="0"/>
                <a:cs typeface="Times New Roman" panose="02020603050405020304" pitchFamily="18" charset="0"/>
              </a:rPr>
              <a:t>Introduction</a:t>
            </a:r>
            <a:endParaRPr lang="en-IN" b="1" u="sng" dirty="0">
              <a:latin typeface="+mn-lt"/>
              <a:ea typeface="Cambria" panose="02040503050406030204" pitchFamily="18" charset="0"/>
              <a:cs typeface="Times New Roman" panose="02020603050405020304" pitchFamily="18" charset="0"/>
            </a:endParaRPr>
          </a:p>
        </p:txBody>
      </p:sp>
      <p:sp>
        <p:nvSpPr>
          <p:cNvPr id="3" name="Content Placeholder 2"/>
          <p:cNvSpPr>
            <a:spLocks noGrp="1"/>
          </p:cNvSpPr>
          <p:nvPr>
            <p:ph idx="1"/>
          </p:nvPr>
        </p:nvSpPr>
        <p:spPr>
          <a:xfrm>
            <a:off x="838200" y="1502410"/>
            <a:ext cx="10515600" cy="4674870"/>
          </a:xfrm>
        </p:spPr>
        <p:txBody>
          <a:bodyPr>
            <a:normAutofit/>
          </a:bodyPr>
          <a:lstStyle/>
          <a:p>
            <a:r>
              <a:rPr lang="en-IN" dirty="0"/>
              <a:t>Software that detects network intrusions protects a computer network from unauthorized users.</a:t>
            </a:r>
            <a:endParaRPr lang="en-IN" dirty="0"/>
          </a:p>
          <a:p>
            <a:r>
              <a:rPr lang="en-IN" dirty="0"/>
              <a:t>Helps in distinguishing between bad connections called “Intrusions” and good connections.</a:t>
            </a:r>
            <a:endParaRPr lang="en-IN" dirty="0">
              <a:solidFill>
                <a:srgbClr val="FF0000"/>
              </a:solidFill>
            </a:endParaRPr>
          </a:p>
          <a:p>
            <a:pPr marL="0" indent="0">
              <a:buNone/>
            </a:pPr>
            <a:r>
              <a:rPr lang="en-IN" dirty="0"/>
              <a:t>These attacks fall into four main categories. They are:</a:t>
            </a:r>
            <a:endParaRPr lang="en-IN" dirty="0"/>
          </a:p>
          <a:p>
            <a:pPr marL="514350" indent="-514350">
              <a:buAutoNum type="arabicPeriod"/>
            </a:pPr>
            <a:r>
              <a:rPr lang="en-IN" dirty="0"/>
              <a:t>DOS(Denial-Of-Service)</a:t>
            </a:r>
            <a:endParaRPr lang="en-IN" dirty="0"/>
          </a:p>
          <a:p>
            <a:pPr marL="514350" indent="-514350">
              <a:buAutoNum type="arabicPeriod"/>
            </a:pPr>
            <a:r>
              <a:rPr lang="en-IN" dirty="0"/>
              <a:t>R2L (Remote to Local)</a:t>
            </a:r>
            <a:endParaRPr lang="en-IN" dirty="0">
              <a:solidFill>
                <a:srgbClr val="FF0000"/>
              </a:solidFill>
            </a:endParaRPr>
          </a:p>
          <a:p>
            <a:pPr marL="514350" indent="-514350">
              <a:buAutoNum type="arabicPeriod"/>
            </a:pPr>
            <a:r>
              <a:rPr lang="en-IN" dirty="0"/>
              <a:t>U2R (User to Root)</a:t>
            </a:r>
            <a:endParaRPr lang="en-IN" dirty="0"/>
          </a:p>
          <a:p>
            <a:pPr marL="514350" indent="-514350">
              <a:buAutoNum type="arabicPeriod"/>
            </a:pPr>
            <a:r>
              <a:rPr lang="en-IN" dirty="0"/>
              <a:t>Probing </a:t>
            </a:r>
            <a:endParaRPr lang="en-IN" dirty="0"/>
          </a:p>
          <a:p>
            <a:pPr marL="0" indent="0">
              <a:buNone/>
            </a:pPr>
            <a:endParaRPr lang="en-IN" dirty="0"/>
          </a:p>
        </p:txBody>
      </p:sp>
      <p:sp>
        <p:nvSpPr>
          <p:cNvPr id="4" name="Date Placeholder 3"/>
          <p:cNvSpPr>
            <a:spLocks noGrp="1"/>
          </p:cNvSpPr>
          <p:nvPr>
            <p:ph type="dt" sz="half" idx="10"/>
          </p:nvPr>
        </p:nvSpPr>
        <p:spPr/>
        <p:txBody>
          <a:bodyPr/>
          <a:lstStyle/>
          <a:p>
            <a:fld id="{D782195E-2382-4063-9A07-07BF168AABA8}"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1893"/>
          </a:xfrm>
        </p:spPr>
        <p:txBody>
          <a:bodyPr/>
          <a:lstStyle/>
          <a:p>
            <a:r>
              <a:rPr lang="en-US" b="1" u="sng" dirty="0" smtClean="0"/>
              <a:t>Implementation of </a:t>
            </a:r>
            <a:r>
              <a:rPr lang="en-US" b="1" u="sng" dirty="0" err="1" smtClean="0"/>
              <a:t>PoD</a:t>
            </a:r>
            <a:r>
              <a:rPr lang="en-US" b="1" u="sng" dirty="0" smtClean="0"/>
              <a:t> using ICMP Protocol:</a:t>
            </a:r>
            <a:endParaRPr lang="en-US" dirty="0"/>
          </a:p>
        </p:txBody>
      </p:sp>
      <p:pic>
        <p:nvPicPr>
          <p:cNvPr id="7" name="Content Placeholder 6" descr="Capture.PNG"/>
          <p:cNvPicPr>
            <a:picLocks noGrp="1" noChangeAspect="1"/>
          </p:cNvPicPr>
          <p:nvPr>
            <p:ph idx="1"/>
          </p:nvPr>
        </p:nvPicPr>
        <p:blipFill>
          <a:blip r:embed="rId1" cstate="print"/>
          <a:stretch>
            <a:fillRect/>
          </a:stretch>
        </p:blipFill>
        <p:spPr>
          <a:xfrm>
            <a:off x="496389" y="1550126"/>
            <a:ext cx="4846320" cy="3870960"/>
          </a:xfrm>
        </p:spPr>
      </p:pic>
      <p:sp>
        <p:nvSpPr>
          <p:cNvPr id="4" name="Date Placeholder 3"/>
          <p:cNvSpPr>
            <a:spLocks noGrp="1"/>
          </p:cNvSpPr>
          <p:nvPr>
            <p:ph type="dt" sz="half" idx="10"/>
          </p:nvPr>
        </p:nvSpPr>
        <p:spPr/>
        <p:txBody>
          <a:bodyPr/>
          <a:lstStyle/>
          <a:p>
            <a:fld id="{9226CF91-EA7C-4C80-84FE-453DA771C142}" type="datetime1">
              <a:rPr lang="en-IN" smtClean="0"/>
            </a:fld>
            <a:endParaRPr lang="en-IN"/>
          </a:p>
        </p:txBody>
      </p:sp>
      <p:sp>
        <p:nvSpPr>
          <p:cNvPr id="5" name="Footer Placeholder 4"/>
          <p:cNvSpPr>
            <a:spLocks noGrp="1"/>
          </p:cNvSpPr>
          <p:nvPr>
            <p:ph type="ftr" sz="quarter" idx="11"/>
          </p:nvPr>
        </p:nvSpPr>
        <p:spPr/>
        <p:txBody>
          <a:bodyPr/>
          <a:lstStyle/>
          <a:p>
            <a:r>
              <a:rPr lang="en-IN" smtClean="0"/>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pic>
        <p:nvPicPr>
          <p:cNvPr id="8" name="Picture 2" descr="C:\Users\DELL\Pictures\Screenshots\Screenshot (11).png"/>
          <p:cNvPicPr>
            <a:picLocks noChangeAspect="1" noChangeArrowheads="1"/>
          </p:cNvPicPr>
          <p:nvPr/>
        </p:nvPicPr>
        <p:blipFill>
          <a:blip r:embed="rId2" cstate="print"/>
          <a:srcRect t="-958" r="51139" b="45957"/>
          <a:stretch>
            <a:fillRect/>
          </a:stretch>
        </p:blipFill>
        <p:spPr bwMode="auto">
          <a:xfrm>
            <a:off x="5586277" y="1502229"/>
            <a:ext cx="6157232" cy="3526971"/>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77617"/>
          </a:xfrm>
        </p:spPr>
        <p:txBody>
          <a:bodyPr>
            <a:noAutofit/>
          </a:bodyPr>
          <a:lstStyle/>
          <a:p>
            <a:r>
              <a:rPr lang="en-US" sz="4400" b="1" u="sng" dirty="0">
                <a:latin typeface="+mn-lt"/>
              </a:rPr>
              <a:t>Standard IP access list in Router</a:t>
            </a:r>
            <a:endParaRPr lang="en-US" sz="4400" b="1" u="sng" dirty="0">
              <a:latin typeface="+mn-lt"/>
            </a:endParaRPr>
          </a:p>
        </p:txBody>
      </p:sp>
      <p:sp>
        <p:nvSpPr>
          <p:cNvPr id="4" name="Text Placeholder 3"/>
          <p:cNvSpPr>
            <a:spLocks noGrp="1"/>
          </p:cNvSpPr>
          <p:nvPr>
            <p:ph type="body" sz="half" idx="2"/>
          </p:nvPr>
        </p:nvSpPr>
        <p:spPr/>
        <p:txBody>
          <a:bodyPr>
            <a:normAutofit fontScale="92500" lnSpcReduction="20000"/>
          </a:bodyPr>
          <a:lstStyle/>
          <a:p>
            <a:pPr marL="342900" indent="-342900">
              <a:buFont typeface="Arial" panose="020B0604020202020204" pitchFamily="34" charset="0"/>
              <a:buChar char="•"/>
            </a:pPr>
            <a:r>
              <a:rPr lang="en-US" sz="2400" dirty="0"/>
              <a:t>Configuring </a:t>
            </a:r>
            <a:r>
              <a:rPr lang="en-US" sz="2400" b="1" dirty="0"/>
              <a:t>access lists</a:t>
            </a:r>
            <a:r>
              <a:rPr lang="en-US" sz="2400" dirty="0"/>
              <a:t> at your router to control </a:t>
            </a:r>
            <a:r>
              <a:rPr lang="en-US" sz="2400" b="1" dirty="0"/>
              <a:t>access</a:t>
            </a:r>
            <a:r>
              <a:rPr lang="en-US" sz="2400" dirty="0"/>
              <a:t> to a </a:t>
            </a:r>
            <a:r>
              <a:rPr lang="en-US" sz="2400" b="1" dirty="0"/>
              <a:t>network</a:t>
            </a:r>
            <a:r>
              <a:rPr lang="en-US" sz="2400" dirty="0"/>
              <a:t>: </a:t>
            </a:r>
            <a:r>
              <a:rPr lang="en-US" sz="2400" b="1" dirty="0"/>
              <a:t>access lists</a:t>
            </a:r>
            <a:r>
              <a:rPr lang="en-US" sz="2400" dirty="0"/>
              <a:t> can prevent certain traffic from entering or exiting a </a:t>
            </a:r>
            <a:r>
              <a:rPr lang="en-US" sz="2400" b="1" dirty="0"/>
              <a:t>network</a:t>
            </a:r>
            <a:endParaRPr lang="en-US" sz="2400" b="1" dirty="0"/>
          </a:p>
          <a:p>
            <a:pPr marL="342900" indent="-342900">
              <a:buFont typeface="Arial" panose="020B0604020202020204" pitchFamily="34" charset="0"/>
              <a:buChar char="•"/>
            </a:pPr>
            <a:r>
              <a:rPr lang="en-US" sz="2400" b="1" dirty="0"/>
              <a:t>Standard Access</a:t>
            </a:r>
            <a:r>
              <a:rPr lang="en-US" sz="2400" dirty="0"/>
              <a:t>-</a:t>
            </a:r>
            <a:r>
              <a:rPr lang="en-US" sz="2400" b="1" dirty="0"/>
              <a:t>list</a:t>
            </a:r>
            <a:r>
              <a:rPr lang="en-US" sz="2400" dirty="0"/>
              <a:t> – These are the </a:t>
            </a:r>
            <a:r>
              <a:rPr lang="en-US" sz="2400" b="1" dirty="0"/>
              <a:t>Access</a:t>
            </a:r>
            <a:r>
              <a:rPr lang="en-US" sz="2400" dirty="0"/>
              <a:t>-</a:t>
            </a:r>
            <a:r>
              <a:rPr lang="en-US" sz="2400" b="1" dirty="0"/>
              <a:t>list</a:t>
            </a:r>
            <a:r>
              <a:rPr lang="en-US" sz="2400" dirty="0"/>
              <a:t> which are made using the source </a:t>
            </a:r>
            <a:r>
              <a:rPr lang="en-US" sz="2400" b="1" dirty="0"/>
              <a:t>IP </a:t>
            </a:r>
            <a:r>
              <a:rPr lang="en-US" sz="2400" dirty="0"/>
              <a:t>address only.</a:t>
            </a:r>
            <a:endParaRPr lang="en-US" sz="2400" dirty="0"/>
          </a:p>
          <a:p>
            <a:pPr marL="342900" indent="-342900">
              <a:buFont typeface="Arial" panose="020B0604020202020204" pitchFamily="34" charset="0"/>
              <a:buChar char="•"/>
            </a:pPr>
            <a:r>
              <a:rPr lang="en-US" sz="2600" dirty="0"/>
              <a:t>In our MAN we are blocking 192.168.4.0 and accessing remaining all networks.</a:t>
            </a:r>
            <a:endParaRPr lang="en-US" sz="2600" dirty="0"/>
          </a:p>
          <a:p>
            <a:endParaRPr lang="en-US" sz="2400" dirty="0"/>
          </a:p>
        </p:txBody>
      </p:sp>
      <p:pic>
        <p:nvPicPr>
          <p:cNvPr id="7" name="Content Placeholder 6" descr="Screenshot (447).png"/>
          <p:cNvPicPr>
            <a:picLocks noGrp="1" noChangeAspect="1"/>
          </p:cNvPicPr>
          <p:nvPr>
            <p:ph idx="1"/>
          </p:nvPr>
        </p:nvPicPr>
        <p:blipFill>
          <a:blip r:embed="rId1" cstate="print"/>
          <a:srcRect b="10078"/>
          <a:stretch>
            <a:fillRect/>
          </a:stretch>
        </p:blipFill>
        <p:spPr>
          <a:xfrm>
            <a:off x="5183188" y="1463041"/>
            <a:ext cx="6172200" cy="4101736"/>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5864"/>
          </a:xfrm>
        </p:spPr>
        <p:txBody>
          <a:bodyPr/>
          <a:lstStyle/>
          <a:p>
            <a:r>
              <a:rPr lang="en-US" b="1" u="sng" dirty="0">
                <a:latin typeface="+mn-lt"/>
              </a:rPr>
              <a:t>Simulation Result</a:t>
            </a:r>
            <a:endParaRPr lang="en-US" b="1" u="sng" dirty="0">
              <a:latin typeface="+mn-lt"/>
            </a:endParaRPr>
          </a:p>
        </p:txBody>
      </p:sp>
      <p:pic>
        <p:nvPicPr>
          <p:cNvPr id="4" name="final simulation result">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cstate="print"/>
          <a:stretch>
            <a:fillRect/>
          </a:stretch>
        </p:blipFill>
        <p:spPr>
          <a:xfrm>
            <a:off x="838201" y="1280989"/>
            <a:ext cx="9461500" cy="4895974"/>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mn-lt"/>
                <a:cs typeface="Times New Roman" panose="02020603050405020304" pitchFamily="18" charset="0"/>
              </a:rPr>
              <a:t>Conclusion</a:t>
            </a:r>
            <a:endParaRPr lang="en-IN" b="1" u="sng" dirty="0">
              <a:latin typeface="+mn-lt"/>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IN" dirty="0"/>
              <a:t>Based on the  efficiency and low in complexity ,we finally came up with these SVM and KNN algorithms.</a:t>
            </a:r>
            <a:endParaRPr lang="en-IN" dirty="0"/>
          </a:p>
          <a:p>
            <a:r>
              <a:rPr lang="en-IN" dirty="0"/>
              <a:t>Data Analyzation to detect most occurred attack.</a:t>
            </a:r>
            <a:endParaRPr lang="en-IN" dirty="0"/>
          </a:p>
          <a:p>
            <a:r>
              <a:rPr lang="en-IN" dirty="0">
                <a:solidFill>
                  <a:schemeClr val="tx1"/>
                </a:solidFill>
              </a:rPr>
              <a:t>DOS Attacks Implementation and detection.</a:t>
            </a:r>
            <a:endParaRPr lang="en-IN" dirty="0">
              <a:solidFill>
                <a:schemeClr val="tx1"/>
              </a:solidFill>
            </a:endParaRPr>
          </a:p>
          <a:p>
            <a:r>
              <a:rPr lang="en-IN" dirty="0">
                <a:solidFill>
                  <a:schemeClr val="tx1"/>
                </a:solidFill>
              </a:rPr>
              <a:t>Blocking of Specific IP address using Cisco Packet Tracer.</a:t>
            </a:r>
            <a:endParaRPr lang="en-IN" dirty="0">
              <a:solidFill>
                <a:schemeClr val="tx1"/>
              </a:solidFill>
            </a:endParaRPr>
          </a:p>
          <a:p>
            <a:r>
              <a:rPr lang="en-US" dirty="0"/>
              <a:t>he work can be extended to time stamping. Time stamping works well in DoS as it will examine the arrival time and rate of packets.</a:t>
            </a:r>
            <a:endParaRPr lang="en-US" dirty="0"/>
          </a:p>
          <a:p>
            <a:pPr>
              <a:buNone/>
            </a:pPr>
            <a:endParaRPr lang="en-IN" dirty="0">
              <a:solidFill>
                <a:schemeClr val="tx1"/>
              </a:solidFill>
            </a:endParaRPr>
          </a:p>
        </p:txBody>
      </p:sp>
      <p:sp>
        <p:nvSpPr>
          <p:cNvPr id="4" name="Date Placeholder 3"/>
          <p:cNvSpPr>
            <a:spLocks noGrp="1"/>
          </p:cNvSpPr>
          <p:nvPr>
            <p:ph type="dt" sz="half" idx="10"/>
          </p:nvPr>
        </p:nvSpPr>
        <p:spPr/>
        <p:txBody>
          <a:bodyPr/>
          <a:lstStyle/>
          <a:p>
            <a:fld id="{4329C96F-858D-42FE-92C8-E8E7ABF84814}"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805815"/>
            <a:ext cx="10515600" cy="5371465"/>
          </a:xfrm>
        </p:spPr>
        <p:txBody>
          <a:bodyPr/>
          <a:p>
            <a:endParaRPr lang="en-US"/>
          </a:p>
          <a:p>
            <a:endParaRPr lang="en-US"/>
          </a:p>
          <a:p>
            <a:endParaRPr lang="en-US"/>
          </a:p>
          <a:p>
            <a:pPr marL="0" indent="0">
              <a:buNone/>
            </a:pPr>
            <a:r>
              <a:rPr lang="en-US"/>
              <a:t>                                         </a:t>
            </a:r>
            <a:r>
              <a:rPr lang="en-IN" altLang="en-US" sz="5400" b="1" u="sng">
                <a:solidFill>
                  <a:srgbClr val="0070C0"/>
                </a:solidFill>
              </a:rPr>
              <a:t>THANK YOU</a:t>
            </a:r>
            <a:endParaRPr lang="en-IN" altLang="en-US" sz="5400" b="1" u="sng">
              <a:solidFill>
                <a:srgbClr val="0070C0"/>
              </a:solidFill>
            </a:endParaRPr>
          </a:p>
        </p:txBody>
      </p:sp>
      <p:sp>
        <p:nvSpPr>
          <p:cNvPr id="4" name="Date Placeholder 3"/>
          <p:cNvSpPr>
            <a:spLocks noGrp="1"/>
          </p:cNvSpPr>
          <p:nvPr>
            <p:ph type="dt" sz="half" idx="10"/>
          </p:nvPr>
        </p:nvSpPr>
        <p:spPr/>
        <p:txBody>
          <a:bodyPr/>
          <a:p>
            <a:fld id="{9226CF91-EA7C-4C80-84FE-453DA771C142}" type="datetime1">
              <a:rPr lang="en-IN" smtClean="0"/>
            </a:fld>
            <a:endParaRPr lang="en-IN"/>
          </a:p>
        </p:txBody>
      </p:sp>
      <p:sp>
        <p:nvSpPr>
          <p:cNvPr id="5" name="Footer Placeholder 4"/>
          <p:cNvSpPr>
            <a:spLocks noGrp="1"/>
          </p:cNvSpPr>
          <p:nvPr>
            <p:ph type="ftr" sz="quarter" idx="11"/>
          </p:nvPr>
        </p:nvSpPr>
        <p:spPr/>
        <p:txBody>
          <a:bodyPr/>
          <a:p>
            <a:r>
              <a:rPr lang="en-IN"/>
              <a:t>Department of ECE</a:t>
            </a:r>
            <a:endParaRPr lang="en-IN"/>
          </a:p>
        </p:txBody>
      </p:sp>
      <p:sp>
        <p:nvSpPr>
          <p:cNvPr id="6" name="Slide Number Placeholder 5"/>
          <p:cNvSpPr>
            <a:spLocks noGrp="1"/>
          </p:cNvSpPr>
          <p:nvPr>
            <p:ph type="sldNum" sz="quarter" idx="12"/>
          </p:nvPr>
        </p:nvSpPr>
        <p:spPr/>
        <p:txBody>
          <a:bodyPr/>
          <a:p>
            <a:fld id="{D66CC397-CA3A-41E8-8ACF-81EBE0BB4C35}" type="slidenum">
              <a:rPr lang="en-IN" smtClean="0"/>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1343"/>
          </a:xfrm>
        </p:spPr>
        <p:txBody>
          <a:bodyPr/>
          <a:lstStyle/>
          <a:p>
            <a:r>
              <a:rPr lang="en-US" b="1" u="sng" dirty="0">
                <a:latin typeface="+mn-lt"/>
              </a:rPr>
              <a:t>Machine Learning:</a:t>
            </a:r>
            <a:endParaRPr lang="en-US" b="1" u="sng" dirty="0">
              <a:latin typeface="+mn-lt"/>
            </a:endParaRPr>
          </a:p>
        </p:txBody>
      </p:sp>
      <p:sp>
        <p:nvSpPr>
          <p:cNvPr id="3" name="Content Placeholder 2"/>
          <p:cNvSpPr>
            <a:spLocks noGrp="1"/>
          </p:cNvSpPr>
          <p:nvPr>
            <p:ph idx="1"/>
          </p:nvPr>
        </p:nvSpPr>
        <p:spPr>
          <a:xfrm>
            <a:off x="838200" y="1410789"/>
            <a:ext cx="10382794" cy="4715691"/>
          </a:xfrm>
        </p:spPr>
        <p:txBody>
          <a:bodyPr/>
          <a:lstStyle/>
          <a:p>
            <a:r>
              <a:rPr lang="en-US" dirty="0"/>
              <a:t>It is a branch of computer science that is closely related to Data Mining.</a:t>
            </a:r>
            <a:endParaRPr lang="en-US" dirty="0"/>
          </a:p>
          <a:p>
            <a:r>
              <a:rPr lang="en-US" dirty="0"/>
              <a:t>It is a study of algorithms and statistical models to improve the performance of a specific task.</a:t>
            </a:r>
            <a:endParaRPr lang="en-US" dirty="0"/>
          </a:p>
          <a:p>
            <a:r>
              <a:rPr lang="en-US" dirty="0"/>
              <a:t>These algorithms are used in applications of Intrusion Detection in Computer Networks, spam emails and some other areas.</a:t>
            </a:r>
            <a:endParaRPr lang="en-US" dirty="0"/>
          </a:p>
          <a:p>
            <a:r>
              <a:rPr lang="en-US" dirty="0"/>
              <a:t>There are many ways in which the machine learns, but the three important ways are</a:t>
            </a:r>
            <a:endParaRPr lang="en-US" dirty="0"/>
          </a:p>
          <a:p>
            <a:pPr>
              <a:buNone/>
            </a:pPr>
            <a:endParaRPr lang="en-US" b="1" u="sng" dirty="0"/>
          </a:p>
          <a:p>
            <a:endParaRPr lang="en-US" dirty="0"/>
          </a:p>
        </p:txBody>
      </p:sp>
      <p:sp>
        <p:nvSpPr>
          <p:cNvPr id="4" name="Date Placeholder 3"/>
          <p:cNvSpPr>
            <a:spLocks noGrp="1"/>
          </p:cNvSpPr>
          <p:nvPr>
            <p:ph type="dt" sz="half" idx="10"/>
          </p:nvPr>
        </p:nvSpPr>
        <p:spPr/>
        <p:txBody>
          <a:bodyPr/>
          <a:lstStyle/>
          <a:p>
            <a:fld id="{9226CF91-EA7C-4C80-84FE-453DA771C142}"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0532"/>
          </a:xfrm>
        </p:spPr>
        <p:txBody>
          <a:bodyPr/>
          <a:lstStyle/>
          <a:p>
            <a:r>
              <a:rPr lang="en-US" sz="3600" b="1" u="sng" dirty="0">
                <a:latin typeface="+mn-lt"/>
              </a:rPr>
              <a:t>Supervised Learning:</a:t>
            </a:r>
            <a:endParaRPr lang="en-US" sz="3600" b="1" u="sng" dirty="0">
              <a:latin typeface="+mn-lt"/>
            </a:endParaRPr>
          </a:p>
        </p:txBody>
      </p:sp>
      <p:sp>
        <p:nvSpPr>
          <p:cNvPr id="3" name="Content Placeholder 2"/>
          <p:cNvSpPr>
            <a:spLocks noGrp="1"/>
          </p:cNvSpPr>
          <p:nvPr>
            <p:ph idx="1"/>
          </p:nvPr>
        </p:nvSpPr>
        <p:spPr>
          <a:xfrm>
            <a:off x="838200" y="1097280"/>
            <a:ext cx="10515600" cy="5079683"/>
          </a:xfrm>
        </p:spPr>
        <p:txBody>
          <a:bodyPr/>
          <a:lstStyle/>
          <a:p>
            <a:r>
              <a:rPr lang="en-US" dirty="0"/>
              <a:t>It is the branch of machine learning that maps an input variable(x) to an output variable (Y) based on the labeled training Data. Y=f(x). </a:t>
            </a:r>
            <a:endParaRPr lang="en-US" dirty="0"/>
          </a:p>
          <a:p>
            <a:pPr>
              <a:buNone/>
            </a:pPr>
            <a:r>
              <a:rPr lang="en-US" sz="3600" b="1" u="sng" dirty="0"/>
              <a:t>Unsupervised Leaning:</a:t>
            </a:r>
            <a:endParaRPr lang="en-US" sz="3600" b="1" u="sng" dirty="0"/>
          </a:p>
          <a:p>
            <a:r>
              <a:rPr lang="en-US" dirty="0"/>
              <a:t>It is the branch of machine leaning that tests the data which has not been labeled or categorized.</a:t>
            </a:r>
            <a:endParaRPr lang="en-US" dirty="0"/>
          </a:p>
          <a:p>
            <a:r>
              <a:rPr lang="en-US" dirty="0"/>
              <a:t>This algorithm classifies the unsorted data by itself based on patterns.</a:t>
            </a:r>
            <a:endParaRPr lang="en-US" dirty="0"/>
          </a:p>
          <a:p>
            <a:pPr>
              <a:buNone/>
            </a:pPr>
            <a:r>
              <a:rPr lang="en-US" sz="3600" b="1" u="sng" dirty="0"/>
              <a:t>Reinforcement Learning:</a:t>
            </a:r>
            <a:endParaRPr lang="en-US" sz="3600" b="1" u="sng" dirty="0"/>
          </a:p>
          <a:p>
            <a:r>
              <a:rPr lang="en-US" dirty="0"/>
              <a:t>It is the branch of Machine learning that works on the principle of feedback of the data. </a:t>
            </a:r>
            <a:endParaRPr lang="en-US" b="1" u="sng" dirty="0"/>
          </a:p>
        </p:txBody>
      </p:sp>
      <p:sp>
        <p:nvSpPr>
          <p:cNvPr id="4" name="Date Placeholder 3"/>
          <p:cNvSpPr>
            <a:spLocks noGrp="1"/>
          </p:cNvSpPr>
          <p:nvPr>
            <p:ph type="dt" sz="half" idx="10"/>
          </p:nvPr>
        </p:nvSpPr>
        <p:spPr/>
        <p:txBody>
          <a:bodyPr/>
          <a:lstStyle/>
          <a:p>
            <a:fld id="{9226CF91-EA7C-4C80-84FE-453DA771C142}"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r>
              <a:rPr lang="en-IN" altLang="en-US" b="1" u="sng"/>
              <a:t>BLOCK DIAGRAM</a:t>
            </a:r>
            <a:endParaRPr lang="en-IN" altLang="en-US" b="1" u="sng"/>
          </a:p>
        </p:txBody>
      </p:sp>
      <p:sp>
        <p:nvSpPr>
          <p:cNvPr id="4" name="Date Placeholder 3"/>
          <p:cNvSpPr>
            <a:spLocks noGrp="1"/>
          </p:cNvSpPr>
          <p:nvPr>
            <p:ph type="dt" sz="half" idx="10"/>
          </p:nvPr>
        </p:nvSpPr>
        <p:spPr/>
        <p:txBody>
          <a:bodyPr/>
          <a:p>
            <a:fld id="{9226CF91-EA7C-4C80-84FE-453DA771C142}" type="datetime1">
              <a:rPr lang="en-IN" smtClean="0"/>
            </a:fld>
            <a:endParaRPr lang="en-IN"/>
          </a:p>
        </p:txBody>
      </p:sp>
      <p:sp>
        <p:nvSpPr>
          <p:cNvPr id="5" name="Footer Placeholder 4"/>
          <p:cNvSpPr>
            <a:spLocks noGrp="1"/>
          </p:cNvSpPr>
          <p:nvPr>
            <p:ph type="ftr" sz="quarter" idx="11"/>
          </p:nvPr>
        </p:nvSpPr>
        <p:spPr/>
        <p:txBody>
          <a:bodyPr/>
          <a:p>
            <a:r>
              <a:rPr lang="en-IN"/>
              <a:t>Department of ECE</a:t>
            </a:r>
            <a:endParaRPr lang="en-IN"/>
          </a:p>
        </p:txBody>
      </p:sp>
      <p:sp>
        <p:nvSpPr>
          <p:cNvPr id="6" name="Slide Number Placeholder 5"/>
          <p:cNvSpPr>
            <a:spLocks noGrp="1"/>
          </p:cNvSpPr>
          <p:nvPr>
            <p:ph type="sldNum" sz="quarter" idx="12"/>
          </p:nvPr>
        </p:nvSpPr>
        <p:spPr/>
        <p:txBody>
          <a:bodyPr/>
          <a:p>
            <a:fld id="{D66CC397-CA3A-41E8-8ACF-81EBE0BB4C35}" type="slidenum">
              <a:rPr lang="en-IN" smtClean="0"/>
            </a:fld>
            <a:endParaRPr lang="en-IN"/>
          </a:p>
        </p:txBody>
      </p:sp>
      <p:pic>
        <p:nvPicPr>
          <p:cNvPr id="7" name="Content Placeholder 6" descr="Presentation1"/>
          <p:cNvPicPr>
            <a:picLocks noChangeAspect="1"/>
          </p:cNvPicPr>
          <p:nvPr>
            <p:ph idx="1"/>
          </p:nvPr>
        </p:nvPicPr>
        <p:blipFill>
          <a:blip r:embed="rId1"/>
          <a:stretch>
            <a:fillRect/>
          </a:stretch>
        </p:blipFill>
        <p:spPr>
          <a:xfrm>
            <a:off x="1929130" y="1323975"/>
            <a:ext cx="8652510" cy="48533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86765"/>
          </a:xfrm>
        </p:spPr>
        <p:txBody>
          <a:bodyPr/>
          <a:lstStyle/>
          <a:p>
            <a:r>
              <a:rPr lang="en-US" b="1" u="sng" dirty="0">
                <a:latin typeface="+mn-lt"/>
              </a:rPr>
              <a:t>Methods adopted:</a:t>
            </a:r>
            <a:endParaRPr lang="en-US" b="1" u="sng" dirty="0">
              <a:latin typeface="+mn-lt"/>
            </a:endParaRPr>
          </a:p>
        </p:txBody>
      </p:sp>
      <p:sp>
        <p:nvSpPr>
          <p:cNvPr id="3" name="Content Placeholder 2"/>
          <p:cNvSpPr>
            <a:spLocks noGrp="1"/>
          </p:cNvSpPr>
          <p:nvPr>
            <p:ph idx="1"/>
          </p:nvPr>
        </p:nvSpPr>
        <p:spPr>
          <a:xfrm>
            <a:off x="838200" y="1152525"/>
            <a:ext cx="10515600" cy="5236845"/>
          </a:xfrm>
        </p:spPr>
        <p:txBody>
          <a:bodyPr>
            <a:normAutofit fontScale="90000"/>
          </a:bodyPr>
          <a:lstStyle/>
          <a:p>
            <a:pPr marL="0" indent="0">
              <a:buFont typeface="Wingdings" panose="05000000000000000000" charset="0"/>
              <a:buNone/>
            </a:pPr>
            <a:r>
              <a:rPr lang="en-IN" altLang="en-US" b="1" u="sng" dirty="0">
                <a:solidFill>
                  <a:schemeClr val="tx1"/>
                </a:solidFill>
              </a:rPr>
              <a:t>Intrusion Detection</a:t>
            </a:r>
            <a:r>
              <a:rPr lang="en-IN" altLang="en-US" b="1" dirty="0">
                <a:solidFill>
                  <a:schemeClr val="tx1"/>
                </a:solidFill>
              </a:rPr>
              <a:t>:</a:t>
            </a:r>
            <a:endParaRPr lang="en-US" dirty="0">
              <a:solidFill>
                <a:schemeClr val="tx1"/>
              </a:solidFill>
            </a:endParaRPr>
          </a:p>
          <a:p>
            <a:pPr>
              <a:buFont typeface="Wingdings" panose="05000000000000000000" charset="0"/>
              <a:buChar char="§"/>
            </a:pPr>
            <a:r>
              <a:rPr lang="en-IN" altLang="en-US" dirty="0">
                <a:solidFill>
                  <a:schemeClr val="tx1"/>
                </a:solidFill>
              </a:rPr>
              <a:t>KNN(K-Nearest Neighbours)</a:t>
            </a:r>
            <a:endParaRPr lang="en-IN" altLang="en-US" dirty="0">
              <a:solidFill>
                <a:schemeClr val="tx1"/>
              </a:solidFill>
            </a:endParaRPr>
          </a:p>
          <a:p>
            <a:pPr>
              <a:buFont typeface="Wingdings" panose="05000000000000000000" charset="0"/>
              <a:buChar char="§"/>
            </a:pPr>
            <a:r>
              <a:rPr lang="en-IN" altLang="en-US" dirty="0">
                <a:sym typeface="+mn-ea"/>
              </a:rPr>
              <a:t>SVM(SUPPPORT VECTOR MACHINE)</a:t>
            </a:r>
            <a:endParaRPr lang="en-IN" altLang="en-US" dirty="0">
              <a:sym typeface="+mn-ea"/>
            </a:endParaRPr>
          </a:p>
          <a:p>
            <a:pPr marL="0" indent="0">
              <a:buFont typeface="Wingdings" panose="05000000000000000000" charset="0"/>
              <a:buNone/>
            </a:pPr>
            <a:r>
              <a:rPr lang="en-IN" altLang="en-US" b="1" u="sng" dirty="0">
                <a:solidFill>
                  <a:schemeClr val="tx1"/>
                </a:solidFill>
              </a:rPr>
              <a:t>Blocking IP </a:t>
            </a:r>
            <a:r>
              <a:rPr lang="en-IN" altLang="en-US" dirty="0">
                <a:solidFill>
                  <a:schemeClr val="tx1"/>
                </a:solidFill>
              </a:rPr>
              <a:t>:</a:t>
            </a:r>
            <a:endParaRPr lang="en-US" dirty="0">
              <a:solidFill>
                <a:schemeClr val="tx1"/>
              </a:solidFill>
            </a:endParaRPr>
          </a:p>
          <a:p>
            <a:pPr>
              <a:buFont typeface="Wingdings" panose="05000000000000000000" charset="0"/>
              <a:buChar char="§"/>
            </a:pPr>
            <a:r>
              <a:rPr lang="en-US" dirty="0"/>
              <a:t>Comparing Incoming IP Address with Blacklist IP </a:t>
            </a:r>
            <a:r>
              <a:rPr lang="en-IN" altLang="en-US" dirty="0"/>
              <a:t>&amp; Blocking them accordingly(Cisco Packet Tracer)</a:t>
            </a:r>
            <a:endParaRPr lang="en-IN" altLang="en-US" dirty="0"/>
          </a:p>
          <a:p>
            <a:pPr marL="0" indent="0">
              <a:buFont typeface="Wingdings" panose="05000000000000000000" charset="0"/>
              <a:buNone/>
            </a:pPr>
            <a:r>
              <a:rPr lang="en-IN" altLang="en-US" sz="2400" b="1" u="sng" dirty="0">
                <a:sym typeface="+mn-ea"/>
              </a:rPr>
              <a:t>Attacks Implementation &amp; Solving</a:t>
            </a:r>
            <a:r>
              <a:rPr lang="en-IN" altLang="en-US" sz="2400" b="1" dirty="0"/>
              <a:t>:</a:t>
            </a:r>
            <a:endParaRPr lang="en-IN" altLang="en-US" sz="3600" b="1" dirty="0"/>
          </a:p>
          <a:p>
            <a:pPr marL="0" indent="0">
              <a:buFont typeface="Wingdings" panose="05000000000000000000" charset="0"/>
              <a:buNone/>
            </a:pPr>
            <a:r>
              <a:rPr lang="en-IN" altLang="en-US" sz="2400" dirty="0"/>
              <a:t>a)POD</a:t>
            </a:r>
            <a:endParaRPr lang="en-IN" altLang="en-US" sz="2400" dirty="0"/>
          </a:p>
          <a:p>
            <a:pPr marL="0" indent="0">
              <a:buFont typeface="Wingdings" panose="05000000000000000000" charset="0"/>
              <a:buNone/>
            </a:pPr>
            <a:r>
              <a:rPr lang="en-IN" altLang="en-US" sz="2400" dirty="0"/>
              <a:t>b)UDP Flooding</a:t>
            </a:r>
            <a:endParaRPr lang="en-US" sz="3600" b="1" dirty="0"/>
          </a:p>
          <a:p>
            <a:pPr>
              <a:buNone/>
            </a:pPr>
            <a:r>
              <a:rPr lang="en-US" sz="3600" b="1" u="sng" dirty="0">
                <a:solidFill>
                  <a:schemeClr val="tx1"/>
                </a:solidFill>
                <a:latin typeface="+mj-lt"/>
                <a:ea typeface="+mj-ea"/>
                <a:cs typeface="+mj-cs"/>
              </a:rPr>
              <a:t>Software tools</a:t>
            </a:r>
            <a:r>
              <a:rPr lang="en-US" sz="3600" b="1" dirty="0">
                <a:solidFill>
                  <a:schemeClr val="tx1"/>
                </a:solidFill>
                <a:latin typeface="+mj-lt"/>
                <a:ea typeface="+mj-ea"/>
                <a:cs typeface="+mj-cs"/>
              </a:rPr>
              <a:t>:</a:t>
            </a:r>
            <a:endParaRPr lang="en-US" sz="4400" dirty="0">
              <a:solidFill>
                <a:schemeClr val="tx1"/>
              </a:solidFill>
              <a:latin typeface="+mj-lt"/>
              <a:ea typeface="+mj-ea"/>
              <a:cs typeface="+mj-cs"/>
            </a:endParaRPr>
          </a:p>
          <a:p>
            <a:pPr marL="0" indent="0">
              <a:buNone/>
            </a:pPr>
            <a:r>
              <a:rPr lang="en-IN" altLang="en-US" sz="3200" dirty="0">
                <a:solidFill>
                  <a:schemeClr val="tx1"/>
                </a:solidFill>
              </a:rPr>
              <a:t>Python,Cisco Packet Tracer,Wire-shark,UDP UNICORN.</a:t>
            </a:r>
            <a:endParaRPr lang="en-IN" altLang="en-US" sz="3200" dirty="0">
              <a:solidFill>
                <a:schemeClr val="tx1"/>
              </a:solidFill>
              <a:latin typeface="+mn-ea"/>
              <a:ea typeface="+mj-ea"/>
              <a:cs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mn-lt"/>
              </a:rPr>
              <a:t>K Nearest Neighbors(KNN):</a:t>
            </a:r>
            <a:endParaRPr lang="en-US" b="1" u="sng" dirty="0">
              <a:latin typeface="+mn-lt"/>
            </a:endParaRPr>
          </a:p>
        </p:txBody>
      </p:sp>
      <p:sp>
        <p:nvSpPr>
          <p:cNvPr id="3" name="Content Placeholder 2"/>
          <p:cNvSpPr>
            <a:spLocks noGrp="1"/>
          </p:cNvSpPr>
          <p:nvPr>
            <p:ph idx="1"/>
          </p:nvPr>
        </p:nvSpPr>
        <p:spPr>
          <a:xfrm>
            <a:off x="838200" y="1433015"/>
            <a:ext cx="10515600" cy="4743948"/>
          </a:xfrm>
        </p:spPr>
        <p:txBody>
          <a:bodyPr/>
          <a:lstStyle/>
          <a:p>
            <a:r>
              <a:rPr lang="en-US" dirty="0"/>
              <a:t>KNN is one of the simplest algorithm used for classification and it is also most used learning algorithm. </a:t>
            </a:r>
            <a:endParaRPr lang="en-US" dirty="0"/>
          </a:p>
          <a:p>
            <a:r>
              <a:rPr lang="en-US" dirty="0"/>
              <a:t>KNN is a type of instance-based learning, or lazy learning, where the function is only approximated locally and all computation is deferred until classification. </a:t>
            </a:r>
            <a:endParaRPr lang="en-US" dirty="0"/>
          </a:p>
          <a:p>
            <a:endParaRPr lang="en-US" dirty="0"/>
          </a:p>
        </p:txBody>
      </p:sp>
      <p:sp>
        <p:nvSpPr>
          <p:cNvPr id="4" name="Date Placeholder 3"/>
          <p:cNvSpPr>
            <a:spLocks noGrp="1"/>
          </p:cNvSpPr>
          <p:nvPr>
            <p:ph type="dt" sz="half" idx="10"/>
          </p:nvPr>
        </p:nvSpPr>
        <p:spPr/>
        <p:txBody>
          <a:bodyPr/>
          <a:lstStyle/>
          <a:p>
            <a:fld id="{9226CF91-EA7C-4C80-84FE-453DA771C142}" type="datetime1">
              <a:rPr lang="en-IN" smtClean="0"/>
            </a:fld>
            <a:endParaRPr lang="en-IN"/>
          </a:p>
        </p:txBody>
      </p:sp>
      <p:sp>
        <p:nvSpPr>
          <p:cNvPr id="5" name="Footer Placeholder 4"/>
          <p:cNvSpPr>
            <a:spLocks noGrp="1"/>
          </p:cNvSpPr>
          <p:nvPr>
            <p:ph type="ftr" sz="quarter" idx="11"/>
          </p:nvPr>
        </p:nvSpPr>
        <p:spPr/>
        <p:txBody>
          <a:bodyPr/>
          <a:lstStyle/>
          <a:p>
            <a:r>
              <a:rPr lang="en-IN"/>
              <a:t>Department of ECE</a:t>
            </a:r>
            <a:endParaRPr lang="en-IN"/>
          </a:p>
        </p:txBody>
      </p:sp>
      <p:sp>
        <p:nvSpPr>
          <p:cNvPr id="6" name="Slide Number Placeholder 5"/>
          <p:cNvSpPr>
            <a:spLocks noGrp="1"/>
          </p:cNvSpPr>
          <p:nvPr>
            <p:ph type="sldNum" sz="quarter" idx="12"/>
          </p:nvPr>
        </p:nvSpPr>
        <p:spPr/>
        <p:txBody>
          <a:bodyPr/>
          <a:lstStyle/>
          <a:p>
            <a:fld id="{D66CC397-CA3A-41E8-8ACF-81EBE0BB4C35}" type="slidenum">
              <a:rPr lang="en-IN" smtClean="0"/>
            </a:fld>
            <a:endParaRPr lang="en-IN"/>
          </a:p>
        </p:txBody>
      </p:sp>
      <p:pic>
        <p:nvPicPr>
          <p:cNvPr id="7" name="Picture 6" descr="download.png"/>
          <p:cNvPicPr>
            <a:picLocks noChangeAspect="1"/>
          </p:cNvPicPr>
          <p:nvPr/>
        </p:nvPicPr>
        <p:blipFill>
          <a:blip r:embed="rId1" cstate="print"/>
          <a:stretch>
            <a:fillRect/>
          </a:stretch>
        </p:blipFill>
        <p:spPr>
          <a:xfrm>
            <a:off x="4038600" y="3877310"/>
            <a:ext cx="3613150" cy="21818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mn-lt"/>
              </a:rPr>
              <a:t>Results</a:t>
            </a:r>
            <a:endParaRPr lang="en-US" b="1" u="sng" dirty="0">
              <a:latin typeface="+mn-lt"/>
            </a:endParaRPr>
          </a:p>
        </p:txBody>
      </p:sp>
      <p:pic>
        <p:nvPicPr>
          <p:cNvPr id="8" name="Content Placeholder 7" descr="Screenshot (240).png"/>
          <p:cNvPicPr>
            <a:picLocks noGrp="1" noChangeAspect="1"/>
          </p:cNvPicPr>
          <p:nvPr>
            <p:ph sz="half" idx="1"/>
          </p:nvPr>
        </p:nvPicPr>
        <p:blipFill>
          <a:blip r:embed="rId1" cstate="print"/>
          <a:stretch>
            <a:fillRect/>
          </a:stretch>
        </p:blipFill>
        <p:spPr>
          <a:xfrm>
            <a:off x="961680" y="1672046"/>
            <a:ext cx="5569749" cy="3715329"/>
          </a:xfrm>
        </p:spPr>
      </p:pic>
      <p:sp>
        <p:nvSpPr>
          <p:cNvPr id="5" name="Date Placeholder 4"/>
          <p:cNvSpPr>
            <a:spLocks noGrp="1"/>
          </p:cNvSpPr>
          <p:nvPr>
            <p:ph type="dt" sz="half" idx="10"/>
          </p:nvPr>
        </p:nvSpPr>
        <p:spPr/>
        <p:txBody>
          <a:bodyPr/>
          <a:lstStyle/>
          <a:p>
            <a:fld id="{4E6389A3-375B-4D18-9083-AF77118D9CCC}" type="datetime1">
              <a:rPr lang="en-IN" smtClean="0"/>
            </a:fld>
            <a:endParaRPr lang="en-IN"/>
          </a:p>
        </p:txBody>
      </p:sp>
      <p:sp>
        <p:nvSpPr>
          <p:cNvPr id="6" name="Footer Placeholder 5"/>
          <p:cNvSpPr>
            <a:spLocks noGrp="1"/>
          </p:cNvSpPr>
          <p:nvPr>
            <p:ph type="ftr" sz="quarter" idx="11"/>
          </p:nvPr>
        </p:nvSpPr>
        <p:spPr/>
        <p:txBody>
          <a:bodyPr/>
          <a:lstStyle/>
          <a:p>
            <a:r>
              <a:rPr lang="en-IN" smtClean="0"/>
              <a:t>Department of ECE</a:t>
            </a:r>
            <a:endParaRPr lang="en-IN"/>
          </a:p>
        </p:txBody>
      </p:sp>
      <p:sp>
        <p:nvSpPr>
          <p:cNvPr id="7" name="Slide Number Placeholder 6"/>
          <p:cNvSpPr>
            <a:spLocks noGrp="1"/>
          </p:cNvSpPr>
          <p:nvPr>
            <p:ph type="sldNum" sz="quarter" idx="12"/>
          </p:nvPr>
        </p:nvSpPr>
        <p:spPr/>
        <p:txBody>
          <a:bodyPr/>
          <a:lstStyle/>
          <a:p>
            <a:fld id="{D66CC397-CA3A-41E8-8ACF-81EBE0BB4C35}" type="slidenum">
              <a:rPr lang="en-IN" smtClean="0"/>
            </a:fld>
            <a:endParaRPr lang="en-IN"/>
          </a:p>
        </p:txBody>
      </p:sp>
      <p:pic>
        <p:nvPicPr>
          <p:cNvPr id="9" name="Content Placeholder 8"/>
          <p:cNvPicPr>
            <a:picLocks noGrp="1"/>
          </p:cNvPicPr>
          <p:nvPr>
            <p:ph sz="half" idx="2"/>
          </p:nvPr>
        </p:nvPicPr>
        <p:blipFill rotWithShape="1">
          <a:blip r:embed="rId2" cstate="print">
            <a:extLst>
              <a:ext uri="{28A0092B-C50C-407E-A947-70E740481C1C}">
                <a14:useLocalDpi xmlns:a14="http://schemas.microsoft.com/office/drawing/2010/main" val="0"/>
              </a:ext>
            </a:extLst>
          </a:blip>
          <a:srcRect l="17851" t="32540" r="63186" b="60144"/>
          <a:stretch>
            <a:fillRect/>
          </a:stretch>
        </p:blipFill>
        <p:spPr bwMode="auto">
          <a:xfrm>
            <a:off x="6856095" y="2286000"/>
            <a:ext cx="4620895" cy="1906905"/>
          </a:xfrm>
          <a:prstGeom prst="rect">
            <a:avLst/>
          </a:prstGeom>
          <a:ln>
            <a:noFill/>
          </a:ln>
        </p:spPr>
      </p:pic>
      <p:sp>
        <p:nvSpPr>
          <p:cNvPr id="10" name="Text Box 9"/>
          <p:cNvSpPr txBox="1"/>
          <p:nvPr/>
        </p:nvSpPr>
        <p:spPr>
          <a:xfrm>
            <a:off x="1080135" y="5307965"/>
            <a:ext cx="5281295" cy="1198880"/>
          </a:xfrm>
          <a:prstGeom prst="rect">
            <a:avLst/>
          </a:prstGeom>
          <a:noFill/>
        </p:spPr>
        <p:txBody>
          <a:bodyPr wrap="square" rtlCol="0">
            <a:spAutoFit/>
          </a:bodyPr>
          <a:p>
            <a:pPr marL="285750" indent="-285750">
              <a:buFont typeface="Wingdings" panose="05000000000000000000" charset="0"/>
              <a:buChar char="§"/>
            </a:pPr>
            <a:r>
              <a:rPr lang="en-IN" altLang="en-US"/>
              <a:t>Based on several research papers and after performance calculation,K(No.of Neighbours) value should be around half of the length of training set. </a:t>
            </a:r>
            <a:endParaRPr lang="en-IN" altLang="en-US"/>
          </a:p>
          <a:p>
            <a:pPr marL="285750" indent="-285750"/>
            <a:endParaRPr lang="en-IN" altLang="en-US"/>
          </a:p>
        </p:txBody>
      </p:sp>
      <p:sp>
        <p:nvSpPr>
          <p:cNvPr id="11" name="Text Box 10"/>
          <p:cNvSpPr txBox="1"/>
          <p:nvPr/>
        </p:nvSpPr>
        <p:spPr>
          <a:xfrm>
            <a:off x="7792085" y="1691640"/>
            <a:ext cx="2313940" cy="460375"/>
          </a:xfrm>
          <a:prstGeom prst="rect">
            <a:avLst/>
          </a:prstGeom>
          <a:noFill/>
        </p:spPr>
        <p:txBody>
          <a:bodyPr wrap="square" rtlCol="0">
            <a:spAutoFit/>
          </a:bodyPr>
          <a:p>
            <a:r>
              <a:rPr lang="en-IN" altLang="en-US" sz="2400"/>
              <a:t>Accuracy Report:</a:t>
            </a:r>
            <a:endParaRPr lang="en-IN" alt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mn-lt"/>
              </a:rPr>
              <a:t>SVM(Super Vector Machine)</a:t>
            </a:r>
            <a:endParaRPr lang="en-US" b="1" u="sng" dirty="0">
              <a:latin typeface="+mn-lt"/>
            </a:endParaRPr>
          </a:p>
        </p:txBody>
      </p:sp>
      <p:sp>
        <p:nvSpPr>
          <p:cNvPr id="3" name="Content Placeholder 2"/>
          <p:cNvSpPr>
            <a:spLocks noGrp="1"/>
          </p:cNvSpPr>
          <p:nvPr>
            <p:ph idx="1"/>
          </p:nvPr>
        </p:nvSpPr>
        <p:spPr>
          <a:xfrm>
            <a:off x="838200" y="1825625"/>
            <a:ext cx="10652125" cy="4351655"/>
          </a:xfrm>
        </p:spPr>
        <p:txBody>
          <a:bodyPr/>
          <a:lstStyle/>
          <a:p>
            <a:r>
              <a:rPr lang="en-US" i="1" dirty="0"/>
              <a:t>A Support Vector Machine (SVM) is a discriminative classifier formally defined by a separating hyperplane</a:t>
            </a:r>
            <a:endParaRPr lang="en-US" i="1" dirty="0"/>
          </a:p>
          <a:p>
            <a:r>
              <a:rPr lang="en-US" dirty="0"/>
              <a:t>SVM takes labeled training data as input and outputs an optimal hyperplane which categorizes new examples.</a:t>
            </a:r>
            <a:endParaRPr lang="en-US" dirty="0"/>
          </a:p>
          <a:p>
            <a:r>
              <a:rPr lang="en-IN" dirty="0"/>
              <a:t>Support Vector Machines (SVMs) are one of the widely used intrusion detection techniques.</a:t>
            </a:r>
            <a:endParaRPr lang="en-IN" dirty="0"/>
          </a:p>
          <a:p>
            <a:r>
              <a:rPr lang="en-US" dirty="0"/>
              <a:t>A SVM algorithm tries to construct a hyperplane that has the largest distance to the nearest training-data point of any class in a high or infinite dimensional space, which can be used for classification and other tasks.</a:t>
            </a:r>
            <a:endParaRPr lang="en-US" dirty="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7373</Words>
  <Application>WPS Presentation</Application>
  <PresentationFormat>Custom</PresentationFormat>
  <Paragraphs>264</Paragraphs>
  <Slides>24</Slides>
  <Notes>1</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24</vt:i4>
      </vt:variant>
    </vt:vector>
  </HeadingPairs>
  <TitlesOfParts>
    <vt:vector size="37" baseType="lpstr">
      <vt:lpstr>Arial</vt:lpstr>
      <vt:lpstr>SimSun</vt:lpstr>
      <vt:lpstr>Wingdings</vt:lpstr>
      <vt:lpstr>Times New Roman</vt:lpstr>
      <vt:lpstr>Cambria</vt:lpstr>
      <vt:lpstr>Wingdings</vt:lpstr>
      <vt:lpstr>Microsoft YaHei</vt:lpstr>
      <vt:lpstr>Arial Unicode MS</vt:lpstr>
      <vt:lpstr>Calibri Light</vt:lpstr>
      <vt:lpstr>Calibri</vt:lpstr>
      <vt:lpstr>Calibri</vt:lpstr>
      <vt:lpstr>Century Gothic</vt:lpstr>
      <vt:lpstr>Office Theme</vt:lpstr>
      <vt:lpstr>An Integrated Approach to Network Intrusion Detection and Prevention</vt:lpstr>
      <vt:lpstr>Introduction</vt:lpstr>
      <vt:lpstr>Machine Learning:</vt:lpstr>
      <vt:lpstr>Supervised Learning:</vt:lpstr>
      <vt:lpstr>BLOCK DIAGRAM</vt:lpstr>
      <vt:lpstr>Methods to be adopted:</vt:lpstr>
      <vt:lpstr>K Nearest Neighbors(KNN):</vt:lpstr>
      <vt:lpstr>Results</vt:lpstr>
      <vt:lpstr>SVM(Super Vector Machine)</vt:lpstr>
      <vt:lpstr>PowerPoint 演示文稿</vt:lpstr>
      <vt:lpstr>PowerPoint 演示文稿</vt:lpstr>
      <vt:lpstr>Survey on Datasets to detect most prominent attack:</vt:lpstr>
      <vt:lpstr>What is Wireshark Packet Sniffer( Analyser)?</vt:lpstr>
      <vt:lpstr>UDP FLOOD:</vt:lpstr>
      <vt:lpstr>ATTACK DESCRIPTION:</vt:lpstr>
      <vt:lpstr>Implementation of UDP Flood Attack : UDP Unicorn:</vt:lpstr>
      <vt:lpstr>Wire-Shark Analysis &amp; Python Implementation:</vt:lpstr>
      <vt:lpstr>Implementation of PoD using ICMP Protocol:</vt:lpstr>
      <vt:lpstr>Implementation of PoD using ICMP Protocol:</vt:lpstr>
      <vt:lpstr>Implementation of PoD using ICMP Protocol:</vt:lpstr>
      <vt:lpstr>Standard IP access list in Router</vt:lpstr>
      <vt:lpstr>Simulation Result</vt:lpstr>
      <vt:lpstr>Conclusion</vt:lpstr>
      <vt:lpstr>PowerPoint 演示文稿</vt:lpstr>
    </vt:vector>
  </TitlesOfParts>
  <Company>Office Black Edition - tum0r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Rahul Lal</dc:creator>
  <cp:lastModifiedBy>Bhanu Prakash</cp:lastModifiedBy>
  <cp:revision>111</cp:revision>
  <dcterms:created xsi:type="dcterms:W3CDTF">2018-10-11T04:07:00Z</dcterms:created>
  <dcterms:modified xsi:type="dcterms:W3CDTF">2019-05-15T17:51:33Z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